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15"/>
  </p:notesMasterIdLst>
  <p:handoutMasterIdLst>
    <p:handoutMasterId r:id="rId16"/>
  </p:handoutMasterIdLst>
  <p:sldIdLst>
    <p:sldId id="396" r:id="rId2"/>
    <p:sldId id="325" r:id="rId3"/>
    <p:sldId id="493" r:id="rId4"/>
    <p:sldId id="494" r:id="rId5"/>
    <p:sldId id="377" r:id="rId6"/>
    <p:sldId id="500" r:id="rId7"/>
    <p:sldId id="455" r:id="rId8"/>
    <p:sldId id="507" r:id="rId9"/>
    <p:sldId id="506" r:id="rId10"/>
    <p:sldId id="508" r:id="rId11"/>
    <p:sldId id="509" r:id="rId12"/>
    <p:sldId id="496" r:id="rId13"/>
    <p:sldId id="505" r:id="rId14"/>
  </p:sldIdLst>
  <p:sldSz cx="9144000" cy="6858000" type="screen4x3"/>
  <p:notesSz cx="6669088" cy="9872663"/>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AA"/>
    <a:srgbClr val="FF9900"/>
    <a:srgbClr val="13A0C1"/>
    <a:srgbClr val="0083A9"/>
    <a:srgbClr val="A0B6DF"/>
    <a:srgbClr val="FDB134"/>
    <a:srgbClr val="7596B7"/>
    <a:srgbClr val="7FC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1" autoAdjust="0"/>
    <p:restoredTop sz="86316" autoAdjust="0"/>
  </p:normalViewPr>
  <p:slideViewPr>
    <p:cSldViewPr snapToGrid="0">
      <p:cViewPr varScale="1">
        <p:scale>
          <a:sx n="99" d="100"/>
          <a:sy n="99" d="100"/>
        </p:scale>
        <p:origin x="2028"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52" tIns="43626" rIns="87252" bIns="43626" numCol="1" anchor="t" anchorCtr="0" compatLnSpc="1">
            <a:prstTxWarp prst="textNoShape">
              <a:avLst/>
            </a:prstTxWarp>
          </a:bodyPr>
          <a:lstStyle>
            <a:lvl1pPr defTabSz="873125" eaLnBrk="1" hangingPunct="1">
              <a:defRPr sz="1100"/>
            </a:lvl1pPr>
          </a:lstStyle>
          <a:p>
            <a:pPr>
              <a:defRPr/>
            </a:pPr>
            <a:endParaRPr lang="en-GB" altLang="nl-NL"/>
          </a:p>
        </p:txBody>
      </p:sp>
      <p:sp>
        <p:nvSpPr>
          <p:cNvPr id="218115" name="Rectangle 3"/>
          <p:cNvSpPr>
            <a:spLocks noGrp="1" noChangeArrowheads="1"/>
          </p:cNvSpPr>
          <p:nvPr>
            <p:ph type="dt" sz="quarter" idx="1"/>
          </p:nvPr>
        </p:nvSpPr>
        <p:spPr bwMode="auto">
          <a:xfrm>
            <a:off x="3778250" y="0"/>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52" tIns="43626" rIns="87252" bIns="43626" numCol="1" anchor="t" anchorCtr="0" compatLnSpc="1">
            <a:prstTxWarp prst="textNoShape">
              <a:avLst/>
            </a:prstTxWarp>
          </a:bodyPr>
          <a:lstStyle>
            <a:lvl1pPr algn="r" defTabSz="873125" eaLnBrk="1" hangingPunct="1">
              <a:defRPr sz="1100"/>
            </a:lvl1pPr>
          </a:lstStyle>
          <a:p>
            <a:pPr>
              <a:defRPr/>
            </a:pPr>
            <a:endParaRPr lang="en-GB" altLang="nl-NL"/>
          </a:p>
        </p:txBody>
      </p:sp>
      <p:sp>
        <p:nvSpPr>
          <p:cNvPr id="218116" name="Rectangle 4"/>
          <p:cNvSpPr>
            <a:spLocks noGrp="1" noChangeArrowheads="1"/>
          </p:cNvSpPr>
          <p:nvPr>
            <p:ph type="ftr" sz="quarter" idx="2"/>
          </p:nvPr>
        </p:nvSpPr>
        <p:spPr bwMode="auto">
          <a:xfrm>
            <a:off x="0" y="9377363"/>
            <a:ext cx="28908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52" tIns="43626" rIns="87252" bIns="43626" numCol="1" anchor="b" anchorCtr="0" compatLnSpc="1">
            <a:prstTxWarp prst="textNoShape">
              <a:avLst/>
            </a:prstTxWarp>
          </a:bodyPr>
          <a:lstStyle>
            <a:lvl1pPr defTabSz="873125" eaLnBrk="1" hangingPunct="1">
              <a:defRPr sz="1100"/>
            </a:lvl1pPr>
          </a:lstStyle>
          <a:p>
            <a:pPr>
              <a:defRPr/>
            </a:pPr>
            <a:endParaRPr lang="en-GB" altLang="nl-NL"/>
          </a:p>
        </p:txBody>
      </p:sp>
      <p:sp>
        <p:nvSpPr>
          <p:cNvPr id="218117" name="Rectangle 5"/>
          <p:cNvSpPr>
            <a:spLocks noGrp="1" noChangeArrowheads="1"/>
          </p:cNvSpPr>
          <p:nvPr>
            <p:ph type="sldNum" sz="quarter" idx="3"/>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52" tIns="43626" rIns="87252" bIns="43626" numCol="1" anchor="b" anchorCtr="0" compatLnSpc="1">
            <a:prstTxWarp prst="textNoShape">
              <a:avLst/>
            </a:prstTxWarp>
          </a:bodyPr>
          <a:lstStyle>
            <a:lvl1pPr algn="r" defTabSz="873125" eaLnBrk="1" hangingPunct="1">
              <a:defRPr sz="1100"/>
            </a:lvl1pPr>
          </a:lstStyle>
          <a:p>
            <a:pPr>
              <a:defRPr/>
            </a:pPr>
            <a:fld id="{D84250D5-22E0-4F63-8F22-787584EC0CB2}" type="slidenum">
              <a:rPr lang="en-GB" altLang="nl-NL"/>
              <a:pPr>
                <a:defRPr/>
              </a:pPr>
              <a:t>‹#›</a:t>
            </a:fld>
            <a:endParaRPr lang="en-GB" altLang="nl-NL"/>
          </a:p>
        </p:txBody>
      </p:sp>
    </p:spTree>
    <p:extLst>
      <p:ext uri="{BB962C8B-B14F-4D97-AF65-F5344CB8AC3E}">
        <p14:creationId xmlns:p14="http://schemas.microsoft.com/office/powerpoint/2010/main" val="226134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4" tIns="46117" rIns="92234" bIns="46117" numCol="1" anchor="t" anchorCtr="0" compatLnSpc="1">
            <a:prstTxWarp prst="textNoShape">
              <a:avLst/>
            </a:prstTxWarp>
          </a:bodyPr>
          <a:lstStyle>
            <a:lvl1pPr defTabSz="922338" eaLnBrk="1" hangingPunct="1">
              <a:defRPr sz="1200"/>
            </a:lvl1pPr>
          </a:lstStyle>
          <a:p>
            <a:pPr>
              <a:defRPr/>
            </a:pPr>
            <a:endParaRPr lang="en-GB" altLang="nl-NL"/>
          </a:p>
        </p:txBody>
      </p:sp>
      <p:sp>
        <p:nvSpPr>
          <p:cNvPr id="25603" name="Rectangle 3"/>
          <p:cNvSpPr>
            <a:spLocks noGrp="1" noChangeArrowheads="1"/>
          </p:cNvSpPr>
          <p:nvPr>
            <p:ph type="dt" idx="1"/>
          </p:nvPr>
        </p:nvSpPr>
        <p:spPr bwMode="auto">
          <a:xfrm>
            <a:off x="3778250" y="0"/>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4" tIns="46117" rIns="92234" bIns="46117" numCol="1" anchor="t" anchorCtr="0" compatLnSpc="1">
            <a:prstTxWarp prst="textNoShape">
              <a:avLst/>
            </a:prstTxWarp>
          </a:bodyPr>
          <a:lstStyle>
            <a:lvl1pPr algn="r" defTabSz="922338" eaLnBrk="1" hangingPunct="1">
              <a:defRPr sz="1200"/>
            </a:lvl1pPr>
          </a:lstStyle>
          <a:p>
            <a:pPr>
              <a:defRPr/>
            </a:pPr>
            <a:endParaRPr lang="en-GB" altLang="nl-NL"/>
          </a:p>
        </p:txBody>
      </p:sp>
      <p:sp>
        <p:nvSpPr>
          <p:cNvPr id="3076" name="Rectangle 4"/>
          <p:cNvSpPr>
            <a:spLocks noGrp="1" noRot="1" noChangeAspect="1" noChangeArrowheads="1" noTextEdit="1"/>
          </p:cNvSpPr>
          <p:nvPr>
            <p:ph type="sldImg" idx="2"/>
          </p:nvPr>
        </p:nvSpPr>
        <p:spPr bwMode="auto">
          <a:xfrm>
            <a:off x="866775" y="741363"/>
            <a:ext cx="4935538"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66750" y="4691063"/>
            <a:ext cx="5335588"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4" tIns="46117" rIns="92234" bIns="46117" numCol="1" anchor="t" anchorCtr="0" compatLnSpc="1">
            <a:prstTxWarp prst="textNoShape">
              <a:avLst/>
            </a:prstTxWarp>
          </a:bodyPr>
          <a:lstStyle/>
          <a:p>
            <a:pPr lvl="0"/>
            <a:r>
              <a:rPr lang="en-GB" altLang="nl-NL" noProof="0"/>
              <a:t>Click to edit Master text styles</a:t>
            </a:r>
          </a:p>
          <a:p>
            <a:pPr lvl="1"/>
            <a:r>
              <a:rPr lang="en-GB" altLang="nl-NL" noProof="0"/>
              <a:t>Second level</a:t>
            </a:r>
          </a:p>
          <a:p>
            <a:pPr lvl="2"/>
            <a:r>
              <a:rPr lang="en-GB" altLang="nl-NL" noProof="0"/>
              <a:t>Third level</a:t>
            </a:r>
          </a:p>
          <a:p>
            <a:pPr lvl="3"/>
            <a:r>
              <a:rPr lang="en-GB" altLang="nl-NL" noProof="0"/>
              <a:t>Fourth level</a:t>
            </a:r>
          </a:p>
          <a:p>
            <a:pPr lvl="4"/>
            <a:r>
              <a:rPr lang="en-GB" altLang="nl-NL" noProof="0"/>
              <a:t>Fifth level</a:t>
            </a:r>
          </a:p>
        </p:txBody>
      </p:sp>
      <p:sp>
        <p:nvSpPr>
          <p:cNvPr id="25606" name="Rectangle 6"/>
          <p:cNvSpPr>
            <a:spLocks noGrp="1" noChangeArrowheads="1"/>
          </p:cNvSpPr>
          <p:nvPr>
            <p:ph type="ftr" sz="quarter" idx="4"/>
          </p:nvPr>
        </p:nvSpPr>
        <p:spPr bwMode="auto">
          <a:xfrm>
            <a:off x="0" y="9377363"/>
            <a:ext cx="28908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4" tIns="46117" rIns="92234" bIns="46117" numCol="1" anchor="b" anchorCtr="0" compatLnSpc="1">
            <a:prstTxWarp prst="textNoShape">
              <a:avLst/>
            </a:prstTxWarp>
          </a:bodyPr>
          <a:lstStyle>
            <a:lvl1pPr defTabSz="922338" eaLnBrk="1" hangingPunct="1">
              <a:defRPr sz="1200"/>
            </a:lvl1pPr>
          </a:lstStyle>
          <a:p>
            <a:pPr>
              <a:defRPr/>
            </a:pPr>
            <a:endParaRPr lang="en-GB" altLang="nl-NL"/>
          </a:p>
        </p:txBody>
      </p:sp>
      <p:sp>
        <p:nvSpPr>
          <p:cNvPr id="25607" name="Rectangle 7"/>
          <p:cNvSpPr>
            <a:spLocks noGrp="1" noChangeArrowheads="1"/>
          </p:cNvSpPr>
          <p:nvPr>
            <p:ph type="sldNum" sz="quarter" idx="5"/>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4" tIns="46117" rIns="92234" bIns="46117" numCol="1" anchor="b" anchorCtr="0" compatLnSpc="1">
            <a:prstTxWarp prst="textNoShape">
              <a:avLst/>
            </a:prstTxWarp>
          </a:bodyPr>
          <a:lstStyle>
            <a:lvl1pPr algn="r" defTabSz="922338" eaLnBrk="1" hangingPunct="1">
              <a:defRPr sz="1200"/>
            </a:lvl1pPr>
          </a:lstStyle>
          <a:p>
            <a:pPr>
              <a:defRPr/>
            </a:pPr>
            <a:fld id="{B08D83FC-DC65-4149-8FD7-A95FC55E1BB2}" type="slidenum">
              <a:rPr lang="en-GB" altLang="nl-NL"/>
              <a:pPr>
                <a:defRPr/>
              </a:pPr>
              <a:t>‹#›</a:t>
            </a:fld>
            <a:endParaRPr lang="en-GB" altLang="nl-NL"/>
          </a:p>
        </p:txBody>
      </p:sp>
    </p:spTree>
    <p:extLst>
      <p:ext uri="{BB962C8B-B14F-4D97-AF65-F5344CB8AC3E}">
        <p14:creationId xmlns:p14="http://schemas.microsoft.com/office/powerpoint/2010/main" val="1319532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08D83FC-DC65-4149-8FD7-A95FC55E1BB2}" type="slidenum">
              <a:rPr lang="en-GB" altLang="nl-NL" smtClean="0"/>
              <a:pPr>
                <a:defRPr/>
              </a:pPr>
              <a:t>1</a:t>
            </a:fld>
            <a:endParaRPr lang="en-GB" altLang="nl-NL"/>
          </a:p>
        </p:txBody>
      </p:sp>
    </p:spTree>
    <p:extLst>
      <p:ext uri="{BB962C8B-B14F-4D97-AF65-F5344CB8AC3E}">
        <p14:creationId xmlns:p14="http://schemas.microsoft.com/office/powerpoint/2010/main" val="124320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22338">
              <a:defRPr sz="2800">
                <a:solidFill>
                  <a:schemeClr val="tx1"/>
                </a:solidFill>
                <a:latin typeface="Arial" panose="020B0604020202020204" pitchFamily="34" charset="0"/>
                <a:cs typeface="Arial" panose="020B0604020202020204" pitchFamily="34" charset="0"/>
              </a:defRPr>
            </a:lvl1pPr>
            <a:lvl2pPr marL="742950" indent="-285750" defTabSz="922338">
              <a:defRPr sz="2800">
                <a:solidFill>
                  <a:schemeClr val="tx1"/>
                </a:solidFill>
                <a:latin typeface="Arial" panose="020B0604020202020204" pitchFamily="34" charset="0"/>
                <a:cs typeface="Arial" panose="020B0604020202020204" pitchFamily="34" charset="0"/>
              </a:defRPr>
            </a:lvl2pPr>
            <a:lvl3pPr marL="1143000" indent="-228600" defTabSz="922338">
              <a:defRPr sz="2800">
                <a:solidFill>
                  <a:schemeClr val="tx1"/>
                </a:solidFill>
                <a:latin typeface="Arial" panose="020B0604020202020204" pitchFamily="34" charset="0"/>
                <a:cs typeface="Arial" panose="020B0604020202020204" pitchFamily="34" charset="0"/>
              </a:defRPr>
            </a:lvl3pPr>
            <a:lvl4pPr marL="1600200" indent="-228600" defTabSz="922338">
              <a:defRPr sz="2800">
                <a:solidFill>
                  <a:schemeClr val="tx1"/>
                </a:solidFill>
                <a:latin typeface="Arial" panose="020B0604020202020204" pitchFamily="34" charset="0"/>
                <a:cs typeface="Arial" panose="020B0604020202020204" pitchFamily="34" charset="0"/>
              </a:defRPr>
            </a:lvl4pPr>
            <a:lvl5pPr marL="2057400" indent="-228600" defTabSz="922338">
              <a:defRPr sz="28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B35F0341-D991-4018-809A-1FC1B3FA66EB}" type="slidenum">
              <a:rPr lang="en-GB" altLang="nl-NL" sz="1200" smtClean="0"/>
              <a:pPr/>
              <a:t>4</a:t>
            </a:fld>
            <a:endParaRPr lang="en-GB" altLang="nl-NL"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221961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22338">
              <a:defRPr sz="2800">
                <a:solidFill>
                  <a:schemeClr val="tx1"/>
                </a:solidFill>
                <a:latin typeface="Arial" panose="020B0604020202020204" pitchFamily="34" charset="0"/>
                <a:cs typeface="Arial" panose="020B0604020202020204" pitchFamily="34" charset="0"/>
              </a:defRPr>
            </a:lvl1pPr>
            <a:lvl2pPr marL="742950" indent="-285750" defTabSz="922338">
              <a:defRPr sz="2800">
                <a:solidFill>
                  <a:schemeClr val="tx1"/>
                </a:solidFill>
                <a:latin typeface="Arial" panose="020B0604020202020204" pitchFamily="34" charset="0"/>
                <a:cs typeface="Arial" panose="020B0604020202020204" pitchFamily="34" charset="0"/>
              </a:defRPr>
            </a:lvl2pPr>
            <a:lvl3pPr marL="1143000" indent="-228600" defTabSz="922338">
              <a:defRPr sz="2800">
                <a:solidFill>
                  <a:schemeClr val="tx1"/>
                </a:solidFill>
                <a:latin typeface="Arial" panose="020B0604020202020204" pitchFamily="34" charset="0"/>
                <a:cs typeface="Arial" panose="020B0604020202020204" pitchFamily="34" charset="0"/>
              </a:defRPr>
            </a:lvl3pPr>
            <a:lvl4pPr marL="1600200" indent="-228600" defTabSz="922338">
              <a:defRPr sz="2800">
                <a:solidFill>
                  <a:schemeClr val="tx1"/>
                </a:solidFill>
                <a:latin typeface="Arial" panose="020B0604020202020204" pitchFamily="34" charset="0"/>
                <a:cs typeface="Arial" panose="020B0604020202020204" pitchFamily="34" charset="0"/>
              </a:defRPr>
            </a:lvl4pPr>
            <a:lvl5pPr marL="2057400" indent="-228600" defTabSz="922338">
              <a:defRPr sz="28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47B0D430-96B9-4CA9-B938-16AEF7F151A8}" type="slidenum">
              <a:rPr lang="en-GB" altLang="nl-NL" sz="1200" smtClean="0"/>
              <a:pPr/>
              <a:t>5</a:t>
            </a:fld>
            <a:endParaRPr lang="en-GB" altLang="nl-NL" sz="1200"/>
          </a:p>
        </p:txBody>
      </p:sp>
      <p:sp>
        <p:nvSpPr>
          <p:cNvPr id="11267" name="Rectangle 2"/>
          <p:cNvSpPr>
            <a:spLocks noGrp="1" noRot="1" noChangeAspect="1" noChangeArrowheads="1" noTextEdit="1"/>
          </p:cNvSpPr>
          <p:nvPr>
            <p:ph type="sldImg"/>
          </p:nvPr>
        </p:nvSpPr>
        <p:spPr>
          <a:xfrm>
            <a:off x="868363" y="741363"/>
            <a:ext cx="4933950" cy="3700462"/>
          </a:xfrm>
          <a:ln/>
        </p:spPr>
      </p:sp>
      <p:sp>
        <p:nvSpPr>
          <p:cNvPr id="11268" name="Rectangle 3"/>
          <p:cNvSpPr>
            <a:spLocks noGrp="1" noChangeArrowheads="1"/>
          </p:cNvSpPr>
          <p:nvPr>
            <p:ph type="body" idx="1"/>
          </p:nvPr>
        </p:nvSpPr>
        <p:spPr>
          <a:noFill/>
        </p:spPr>
        <p:txBody>
          <a:bodyPr/>
          <a:lstStyle/>
          <a:p>
            <a:pPr eaLnBrk="1" hangingPunct="1"/>
            <a:endParaRPr lang="en-US" altLang="nl-NL" dirty="0"/>
          </a:p>
        </p:txBody>
      </p:sp>
    </p:spTree>
    <p:extLst>
      <p:ext uri="{BB962C8B-B14F-4D97-AF65-F5344CB8AC3E}">
        <p14:creationId xmlns:p14="http://schemas.microsoft.com/office/powerpoint/2010/main" val="75977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22338">
              <a:defRPr sz="2800">
                <a:solidFill>
                  <a:schemeClr val="tx1"/>
                </a:solidFill>
                <a:latin typeface="Arial" panose="020B0604020202020204" pitchFamily="34" charset="0"/>
                <a:cs typeface="Arial" panose="020B0604020202020204" pitchFamily="34" charset="0"/>
              </a:defRPr>
            </a:lvl1pPr>
            <a:lvl2pPr marL="742950" indent="-285750" defTabSz="922338">
              <a:defRPr sz="2800">
                <a:solidFill>
                  <a:schemeClr val="tx1"/>
                </a:solidFill>
                <a:latin typeface="Arial" panose="020B0604020202020204" pitchFamily="34" charset="0"/>
                <a:cs typeface="Arial" panose="020B0604020202020204" pitchFamily="34" charset="0"/>
              </a:defRPr>
            </a:lvl2pPr>
            <a:lvl3pPr marL="1143000" indent="-228600" defTabSz="922338">
              <a:defRPr sz="2800">
                <a:solidFill>
                  <a:schemeClr val="tx1"/>
                </a:solidFill>
                <a:latin typeface="Arial" panose="020B0604020202020204" pitchFamily="34" charset="0"/>
                <a:cs typeface="Arial" panose="020B0604020202020204" pitchFamily="34" charset="0"/>
              </a:defRPr>
            </a:lvl3pPr>
            <a:lvl4pPr marL="1600200" indent="-228600" defTabSz="922338">
              <a:defRPr sz="2800">
                <a:solidFill>
                  <a:schemeClr val="tx1"/>
                </a:solidFill>
                <a:latin typeface="Arial" panose="020B0604020202020204" pitchFamily="34" charset="0"/>
                <a:cs typeface="Arial" panose="020B0604020202020204" pitchFamily="34" charset="0"/>
              </a:defRPr>
            </a:lvl4pPr>
            <a:lvl5pPr marL="2057400" indent="-228600" defTabSz="922338">
              <a:defRPr sz="28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47B0D430-96B9-4CA9-B938-16AEF7F151A8}" type="slidenum">
              <a:rPr lang="en-GB" altLang="nl-NL" sz="1200" smtClean="0"/>
              <a:pPr/>
              <a:t>7</a:t>
            </a:fld>
            <a:endParaRPr lang="en-GB" altLang="nl-NL" sz="1200"/>
          </a:p>
        </p:txBody>
      </p:sp>
      <p:sp>
        <p:nvSpPr>
          <p:cNvPr id="11267" name="Rectangle 2"/>
          <p:cNvSpPr>
            <a:spLocks noGrp="1" noRot="1" noChangeAspect="1" noChangeArrowheads="1" noTextEdit="1"/>
          </p:cNvSpPr>
          <p:nvPr>
            <p:ph type="sldImg"/>
          </p:nvPr>
        </p:nvSpPr>
        <p:spPr>
          <a:xfrm>
            <a:off x="868363" y="741363"/>
            <a:ext cx="4933950" cy="3700462"/>
          </a:xfrm>
          <a:ln/>
        </p:spPr>
      </p:sp>
      <p:sp>
        <p:nvSpPr>
          <p:cNvPr id="11268" name="Rectangle 3"/>
          <p:cNvSpPr>
            <a:spLocks noGrp="1" noChangeArrowheads="1"/>
          </p:cNvSpPr>
          <p:nvPr>
            <p:ph type="body" idx="1"/>
          </p:nvPr>
        </p:nvSpPr>
        <p:spPr>
          <a:noFill/>
        </p:spPr>
        <p:txBody>
          <a:bodyPr/>
          <a:lstStyle/>
          <a:p>
            <a:pPr eaLnBrk="1" hangingPunct="1"/>
            <a:endParaRPr lang="en-US" altLang="nl-NL" dirty="0"/>
          </a:p>
        </p:txBody>
      </p:sp>
    </p:spTree>
    <p:extLst>
      <p:ext uri="{BB962C8B-B14F-4D97-AF65-F5344CB8AC3E}">
        <p14:creationId xmlns:p14="http://schemas.microsoft.com/office/powerpoint/2010/main" val="240401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08D83FC-DC65-4149-8FD7-A95FC55E1BB2}" type="slidenum">
              <a:rPr lang="en-GB" altLang="nl-NL" smtClean="0"/>
              <a:pPr>
                <a:defRPr/>
              </a:pPr>
              <a:t>11</a:t>
            </a:fld>
            <a:endParaRPr lang="en-GB" altLang="nl-NL"/>
          </a:p>
        </p:txBody>
      </p:sp>
    </p:spTree>
    <p:extLst>
      <p:ext uri="{BB962C8B-B14F-4D97-AF65-F5344CB8AC3E}">
        <p14:creationId xmlns:p14="http://schemas.microsoft.com/office/powerpoint/2010/main" val="335466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2338">
              <a:defRPr sz="2800">
                <a:solidFill>
                  <a:schemeClr val="tx1"/>
                </a:solidFill>
                <a:latin typeface="Arial" panose="020B0604020202020204" pitchFamily="34" charset="0"/>
                <a:cs typeface="Arial" panose="020B0604020202020204" pitchFamily="34" charset="0"/>
              </a:defRPr>
            </a:lvl1pPr>
            <a:lvl2pPr marL="742950" indent="-285750" defTabSz="922338">
              <a:defRPr sz="2800">
                <a:solidFill>
                  <a:schemeClr val="tx1"/>
                </a:solidFill>
                <a:latin typeface="Arial" panose="020B0604020202020204" pitchFamily="34" charset="0"/>
                <a:cs typeface="Arial" panose="020B0604020202020204" pitchFamily="34" charset="0"/>
              </a:defRPr>
            </a:lvl2pPr>
            <a:lvl3pPr marL="1143000" indent="-228600" defTabSz="922338">
              <a:defRPr sz="2800">
                <a:solidFill>
                  <a:schemeClr val="tx1"/>
                </a:solidFill>
                <a:latin typeface="Arial" panose="020B0604020202020204" pitchFamily="34" charset="0"/>
                <a:cs typeface="Arial" panose="020B0604020202020204" pitchFamily="34" charset="0"/>
              </a:defRPr>
            </a:lvl3pPr>
            <a:lvl4pPr marL="1600200" indent="-228600" defTabSz="922338">
              <a:defRPr sz="2800">
                <a:solidFill>
                  <a:schemeClr val="tx1"/>
                </a:solidFill>
                <a:latin typeface="Arial" panose="020B0604020202020204" pitchFamily="34" charset="0"/>
                <a:cs typeface="Arial" panose="020B0604020202020204" pitchFamily="34" charset="0"/>
              </a:defRPr>
            </a:lvl4pPr>
            <a:lvl5pPr marL="2057400" indent="-228600" defTabSz="922338">
              <a:defRPr sz="28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63AD978B-B59D-470F-AD33-D4CBF7EC8A5B}" type="slidenum">
              <a:rPr lang="en-GB" altLang="nl-NL" sz="1200" smtClean="0"/>
              <a:pPr/>
              <a:t>12</a:t>
            </a:fld>
            <a:endParaRPr lang="en-GB" altLang="nl-NL" sz="1200"/>
          </a:p>
        </p:txBody>
      </p:sp>
      <p:sp>
        <p:nvSpPr>
          <p:cNvPr id="7171" name="Rectangle 2"/>
          <p:cNvSpPr>
            <a:spLocks noGrp="1" noRot="1" noChangeAspect="1" noChangeArrowheads="1" noTextEdit="1"/>
          </p:cNvSpPr>
          <p:nvPr>
            <p:ph type="sldImg"/>
          </p:nvPr>
        </p:nvSpPr>
        <p:spPr>
          <a:xfrm>
            <a:off x="868363" y="741363"/>
            <a:ext cx="4933950" cy="3700462"/>
          </a:xfrm>
          <a:ln/>
        </p:spPr>
      </p:sp>
      <p:sp>
        <p:nvSpPr>
          <p:cNvPr id="7172" name="Rectangle 3"/>
          <p:cNvSpPr>
            <a:spLocks noGrp="1" noChangeArrowheads="1"/>
          </p:cNvSpPr>
          <p:nvPr>
            <p:ph type="body" idx="1"/>
          </p:nvPr>
        </p:nvSpPr>
        <p:spPr>
          <a:noFill/>
        </p:spPr>
        <p:txBody>
          <a:bodyPr/>
          <a:lstStyle/>
          <a:p>
            <a:pPr eaLnBrk="1" hangingPunct="1"/>
            <a:endParaRPr lang="en-US" altLang="nl-NL" dirty="0"/>
          </a:p>
        </p:txBody>
      </p:sp>
    </p:spTree>
    <p:extLst>
      <p:ext uri="{BB962C8B-B14F-4D97-AF65-F5344CB8AC3E}">
        <p14:creationId xmlns:p14="http://schemas.microsoft.com/office/powerpoint/2010/main" val="1022830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TATA-arc2_trimmed"/>
          <p:cNvPicPr>
            <a:picLocks noChangeAspect="1" noChangeArrowheads="1"/>
          </p:cNvPicPr>
          <p:nvPr/>
        </p:nvPicPr>
        <p:blipFill>
          <a:blip r:embed="rId2" cstate="screen">
            <a:lum bright="-2000" contrast="26000"/>
            <a:extLst>
              <a:ext uri="{28A0092B-C50C-407E-A947-70E740481C1C}">
                <a14:useLocalDpi xmlns:a14="http://schemas.microsoft.com/office/drawing/2010/main"/>
              </a:ext>
            </a:extLst>
          </a:blip>
          <a:srcRect/>
          <a:stretch>
            <a:fillRect/>
          </a:stretch>
        </p:blipFill>
        <p:spPr bwMode="auto">
          <a:xfrm>
            <a:off x="0" y="0"/>
            <a:ext cx="91408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TataSteel_Blue_RGB_A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175" y="681038"/>
            <a:ext cx="170021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Tata_Blue_RGB_A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58138" y="342900"/>
            <a:ext cx="852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p:nvPr>
        </p:nvSpPr>
        <p:spPr>
          <a:xfrm>
            <a:off x="415925" y="2994025"/>
            <a:ext cx="8332788" cy="487363"/>
          </a:xfrm>
        </p:spPr>
        <p:txBody>
          <a:bodyPr anchor="ctr"/>
          <a:lstStyle>
            <a:lvl1pPr>
              <a:defRPr sz="4000"/>
            </a:lvl1pPr>
          </a:lstStyle>
          <a:p>
            <a:pPr lvl="0"/>
            <a:r>
              <a:rPr lang="en-GB" altLang="nl-NL" noProof="0"/>
              <a:t>Click to edit Master title style</a:t>
            </a:r>
          </a:p>
        </p:txBody>
      </p:sp>
      <p:sp>
        <p:nvSpPr>
          <p:cNvPr id="21508" name="Rectangle 4"/>
          <p:cNvSpPr>
            <a:spLocks noGrp="1" noChangeArrowheads="1"/>
          </p:cNvSpPr>
          <p:nvPr>
            <p:ph type="subTitle" idx="1"/>
          </p:nvPr>
        </p:nvSpPr>
        <p:spPr>
          <a:xfrm>
            <a:off x="423863" y="2605088"/>
            <a:ext cx="8332787" cy="246062"/>
          </a:xfrm>
          <a:extLst>
            <a:ext uri="{909E8E84-426E-40DD-AFC4-6F175D3DCCD1}">
              <a14:hiddenFill xmlns:a14="http://schemas.microsoft.com/office/drawing/2010/main">
                <a:solidFill>
                  <a:schemeClr val="tx2"/>
                </a:solidFill>
              </a14:hiddenFill>
            </a:ext>
          </a:extLst>
        </p:spPr>
        <p:txBody>
          <a:bodyPr/>
          <a:lstStyle>
            <a:lvl1pPr marL="0" indent="0">
              <a:buFontTx/>
              <a:buNone/>
              <a:defRPr sz="3200">
                <a:solidFill>
                  <a:schemeClr val="tx2"/>
                </a:solidFill>
              </a:defRPr>
            </a:lvl1pPr>
          </a:lstStyle>
          <a:p>
            <a:pPr lvl="0"/>
            <a:r>
              <a:rPr lang="en-GB" altLang="nl-NL" noProof="0"/>
              <a:t>Click to edit Master subtitle style</a:t>
            </a:r>
          </a:p>
        </p:txBody>
      </p:sp>
      <p:sp>
        <p:nvSpPr>
          <p:cNvPr id="7" name="Rectangle 5"/>
          <p:cNvSpPr>
            <a:spLocks noGrp="1" noChangeArrowheads="1"/>
          </p:cNvSpPr>
          <p:nvPr>
            <p:ph type="dt" sz="half" idx="10"/>
          </p:nvPr>
        </p:nvSpPr>
        <p:spPr bwMode="auto">
          <a:xfrm>
            <a:off x="7197725" y="6475413"/>
            <a:ext cx="487363" cy="1222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eaLnBrk="1" hangingPunct="1">
              <a:defRPr sz="800"/>
            </a:lvl1pPr>
          </a:lstStyle>
          <a:p>
            <a:pPr>
              <a:defRPr/>
            </a:pPr>
            <a:r>
              <a:rPr lang="en-GB" altLang="nl-NL"/>
              <a:t>00 Month 2010</a:t>
            </a:r>
          </a:p>
        </p:txBody>
      </p:sp>
      <p:sp>
        <p:nvSpPr>
          <p:cNvPr id="8" name="Rectangle 6"/>
          <p:cNvSpPr>
            <a:spLocks noGrp="1" noChangeArrowheads="1"/>
          </p:cNvSpPr>
          <p:nvPr>
            <p:ph type="ftr" sz="quarter" idx="11"/>
          </p:nvPr>
        </p:nvSpPr>
        <p:spPr bwMode="auto">
          <a:xfrm>
            <a:off x="5934075" y="6475413"/>
            <a:ext cx="328613" cy="1222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eaLnBrk="1" hangingPunct="1">
              <a:defRPr sz="800"/>
            </a:lvl1pPr>
          </a:lstStyle>
          <a:p>
            <a:pPr>
              <a:defRPr/>
            </a:pPr>
            <a:r>
              <a:rPr lang="en-GB" altLang="nl-NL"/>
              <a:t>Change footer via View menu/Header &amp; Footer</a:t>
            </a:r>
          </a:p>
        </p:txBody>
      </p:sp>
      <p:sp>
        <p:nvSpPr>
          <p:cNvPr id="9" name="Rectangle 7"/>
          <p:cNvSpPr>
            <a:spLocks noGrp="1" noChangeArrowheads="1"/>
          </p:cNvSpPr>
          <p:nvPr>
            <p:ph type="sldNum" sz="quarter" idx="12"/>
          </p:nvPr>
        </p:nvSpPr>
        <p:spPr>
          <a:xfrm>
            <a:off x="8620125" y="6475413"/>
            <a:ext cx="123825" cy="122237"/>
          </a:xfrm>
        </p:spPr>
        <p:txBody>
          <a:bodyPr/>
          <a:lstStyle>
            <a:lvl1pPr>
              <a:defRPr>
                <a:latin typeface="Arial" panose="020B0604020202020204" pitchFamily="34" charset="0"/>
              </a:defRPr>
            </a:lvl1pPr>
          </a:lstStyle>
          <a:p>
            <a:pPr>
              <a:defRPr/>
            </a:pPr>
            <a:fld id="{84BBAE9C-85B8-4B9B-B3F1-4D5C3D72273F}" type="slidenum">
              <a:rPr lang="en-GB" altLang="nl-NL"/>
              <a:pPr>
                <a:defRPr/>
              </a:pPr>
              <a:t>‹#›</a:t>
            </a:fld>
            <a:endParaRPr lang="en-GB" altLang="nl-NL"/>
          </a:p>
        </p:txBody>
      </p:sp>
    </p:spTree>
    <p:extLst>
      <p:ext uri="{BB962C8B-B14F-4D97-AF65-F5344CB8AC3E}">
        <p14:creationId xmlns:p14="http://schemas.microsoft.com/office/powerpoint/2010/main" val="99492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6"/>
          <p:cNvSpPr>
            <a:spLocks noGrp="1" noChangeArrowheads="1"/>
          </p:cNvSpPr>
          <p:nvPr>
            <p:ph type="sldNum" sz="quarter" idx="10"/>
          </p:nvPr>
        </p:nvSpPr>
        <p:spPr>
          <a:ln/>
        </p:spPr>
        <p:txBody>
          <a:bodyPr/>
          <a:lstStyle>
            <a:lvl1pPr>
              <a:defRPr/>
            </a:lvl1pPr>
          </a:lstStyle>
          <a:p>
            <a:pPr>
              <a:defRPr/>
            </a:pPr>
            <a:fld id="{2E969F53-5776-457C-85FD-C581C968DA74}" type="slidenum">
              <a:rPr lang="en-GB" altLang="nl-NL"/>
              <a:pPr>
                <a:defRPr/>
              </a:pPr>
              <a:t>‹#›</a:t>
            </a:fld>
            <a:endParaRPr lang="en-GB" altLang="nl-NL"/>
          </a:p>
        </p:txBody>
      </p:sp>
    </p:spTree>
    <p:extLst>
      <p:ext uri="{BB962C8B-B14F-4D97-AF65-F5344CB8AC3E}">
        <p14:creationId xmlns:p14="http://schemas.microsoft.com/office/powerpoint/2010/main" val="22285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298450"/>
            <a:ext cx="2082800" cy="589280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01638" y="298450"/>
            <a:ext cx="6096000" cy="589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6"/>
          <p:cNvSpPr>
            <a:spLocks noGrp="1" noChangeArrowheads="1"/>
          </p:cNvSpPr>
          <p:nvPr>
            <p:ph type="sldNum" sz="quarter" idx="10"/>
          </p:nvPr>
        </p:nvSpPr>
        <p:spPr>
          <a:ln/>
        </p:spPr>
        <p:txBody>
          <a:bodyPr/>
          <a:lstStyle>
            <a:lvl1pPr>
              <a:defRPr/>
            </a:lvl1pPr>
          </a:lstStyle>
          <a:p>
            <a:pPr>
              <a:defRPr/>
            </a:pPr>
            <a:fld id="{6EAA789E-7139-400B-8FB0-60438A2043CE}" type="slidenum">
              <a:rPr lang="en-GB" altLang="nl-NL"/>
              <a:pPr>
                <a:defRPr/>
              </a:pPr>
              <a:t>‹#›</a:t>
            </a:fld>
            <a:endParaRPr lang="en-GB" altLang="nl-NL"/>
          </a:p>
        </p:txBody>
      </p:sp>
    </p:spTree>
    <p:extLst>
      <p:ext uri="{BB962C8B-B14F-4D97-AF65-F5344CB8AC3E}">
        <p14:creationId xmlns:p14="http://schemas.microsoft.com/office/powerpoint/2010/main" val="354114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638" y="298450"/>
            <a:ext cx="7618412" cy="350838"/>
          </a:xfrm>
        </p:spPr>
        <p:txBody>
          <a:bodyPr/>
          <a:lstStyle/>
          <a:p>
            <a:r>
              <a:rPr lang="en-US"/>
              <a:t>Click to edit Master title style</a:t>
            </a:r>
            <a:endParaRPr lang="nl-NL"/>
          </a:p>
        </p:txBody>
      </p:sp>
      <p:sp>
        <p:nvSpPr>
          <p:cNvPr id="3" name="Text Placeholder 2"/>
          <p:cNvSpPr>
            <a:spLocks noGrp="1"/>
          </p:cNvSpPr>
          <p:nvPr>
            <p:ph type="body" sz="half" idx="1"/>
          </p:nvPr>
        </p:nvSpPr>
        <p:spPr>
          <a:xfrm>
            <a:off x="419100" y="1308100"/>
            <a:ext cx="4079875"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51375" y="1308100"/>
            <a:ext cx="4081463"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6"/>
          <p:cNvSpPr>
            <a:spLocks noGrp="1" noChangeArrowheads="1"/>
          </p:cNvSpPr>
          <p:nvPr>
            <p:ph type="sldNum" sz="quarter" idx="10"/>
          </p:nvPr>
        </p:nvSpPr>
        <p:spPr>
          <a:ln/>
        </p:spPr>
        <p:txBody>
          <a:bodyPr/>
          <a:lstStyle>
            <a:lvl1pPr>
              <a:defRPr/>
            </a:lvl1pPr>
          </a:lstStyle>
          <a:p>
            <a:pPr>
              <a:defRPr/>
            </a:pPr>
            <a:fld id="{53D96D5B-B0C9-4FF7-B39C-718A3CEA4B74}" type="slidenum">
              <a:rPr lang="en-GB" altLang="nl-NL"/>
              <a:pPr>
                <a:defRPr/>
              </a:pPr>
              <a:t>‹#›</a:t>
            </a:fld>
            <a:endParaRPr lang="en-GB" altLang="nl-NL"/>
          </a:p>
        </p:txBody>
      </p:sp>
    </p:spTree>
    <p:extLst>
      <p:ext uri="{BB962C8B-B14F-4D97-AF65-F5344CB8AC3E}">
        <p14:creationId xmlns:p14="http://schemas.microsoft.com/office/powerpoint/2010/main" val="18706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1638" y="298450"/>
            <a:ext cx="7618412" cy="350838"/>
          </a:xfrm>
        </p:spPr>
        <p:txBody>
          <a:bodyPr/>
          <a:lstStyle/>
          <a:p>
            <a:r>
              <a:rPr lang="en-US"/>
              <a:t>Click to edit Master title style</a:t>
            </a:r>
            <a:endParaRPr lang="nl-NL"/>
          </a:p>
        </p:txBody>
      </p:sp>
      <p:sp>
        <p:nvSpPr>
          <p:cNvPr id="3" name="Content Placeholder 2"/>
          <p:cNvSpPr>
            <a:spLocks noGrp="1"/>
          </p:cNvSpPr>
          <p:nvPr>
            <p:ph sz="half" idx="1"/>
          </p:nvPr>
        </p:nvSpPr>
        <p:spPr>
          <a:xfrm>
            <a:off x="419100" y="1308100"/>
            <a:ext cx="4079875"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651375" y="1308100"/>
            <a:ext cx="4081463"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6"/>
          <p:cNvSpPr>
            <a:spLocks noGrp="1" noChangeArrowheads="1"/>
          </p:cNvSpPr>
          <p:nvPr>
            <p:ph type="sldNum" sz="quarter" idx="10"/>
          </p:nvPr>
        </p:nvSpPr>
        <p:spPr>
          <a:ln/>
        </p:spPr>
        <p:txBody>
          <a:bodyPr/>
          <a:lstStyle>
            <a:lvl1pPr>
              <a:defRPr/>
            </a:lvl1pPr>
          </a:lstStyle>
          <a:p>
            <a:pPr>
              <a:defRPr/>
            </a:pPr>
            <a:fld id="{636DF667-627A-4F3A-8302-85E6DC9AD3C9}" type="slidenum">
              <a:rPr lang="en-GB" altLang="nl-NL"/>
              <a:pPr>
                <a:defRPr/>
              </a:pPr>
              <a:t>‹#›</a:t>
            </a:fld>
            <a:endParaRPr lang="en-GB" altLang="nl-NL"/>
          </a:p>
        </p:txBody>
      </p:sp>
    </p:spTree>
    <p:extLst>
      <p:ext uri="{BB962C8B-B14F-4D97-AF65-F5344CB8AC3E}">
        <p14:creationId xmlns:p14="http://schemas.microsoft.com/office/powerpoint/2010/main" val="224530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6"/>
          <p:cNvSpPr>
            <a:spLocks noGrp="1" noChangeArrowheads="1"/>
          </p:cNvSpPr>
          <p:nvPr>
            <p:ph type="sldNum" sz="quarter" idx="10"/>
          </p:nvPr>
        </p:nvSpPr>
        <p:spPr>
          <a:ln/>
        </p:spPr>
        <p:txBody>
          <a:bodyPr/>
          <a:lstStyle>
            <a:lvl1pPr>
              <a:defRPr/>
            </a:lvl1pPr>
          </a:lstStyle>
          <a:p>
            <a:pPr>
              <a:defRPr/>
            </a:pPr>
            <a:fld id="{3D7C9041-7B05-4966-9F2C-EF35CB728F78}" type="slidenum">
              <a:rPr lang="en-GB" altLang="nl-NL"/>
              <a:pPr>
                <a:defRPr/>
              </a:pPr>
              <a:t>‹#›</a:t>
            </a:fld>
            <a:endParaRPr lang="en-GB" altLang="nl-NL"/>
          </a:p>
        </p:txBody>
      </p:sp>
    </p:spTree>
    <p:extLst>
      <p:ext uri="{BB962C8B-B14F-4D97-AF65-F5344CB8AC3E}">
        <p14:creationId xmlns:p14="http://schemas.microsoft.com/office/powerpoint/2010/main" val="164760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1C0504A-8C89-42CF-AF6D-EFE957F9AE8B}" type="slidenum">
              <a:rPr lang="en-GB" altLang="nl-NL"/>
              <a:pPr>
                <a:defRPr/>
              </a:pPr>
              <a:t>‹#›</a:t>
            </a:fld>
            <a:endParaRPr lang="en-GB" altLang="nl-NL"/>
          </a:p>
        </p:txBody>
      </p:sp>
    </p:spTree>
    <p:extLst>
      <p:ext uri="{BB962C8B-B14F-4D97-AF65-F5344CB8AC3E}">
        <p14:creationId xmlns:p14="http://schemas.microsoft.com/office/powerpoint/2010/main" val="427056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19100" y="1308100"/>
            <a:ext cx="4079875"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51375" y="1308100"/>
            <a:ext cx="4081463"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6"/>
          <p:cNvSpPr>
            <a:spLocks noGrp="1" noChangeArrowheads="1"/>
          </p:cNvSpPr>
          <p:nvPr>
            <p:ph type="sldNum" sz="quarter" idx="10"/>
          </p:nvPr>
        </p:nvSpPr>
        <p:spPr>
          <a:ln/>
        </p:spPr>
        <p:txBody>
          <a:bodyPr/>
          <a:lstStyle>
            <a:lvl1pPr>
              <a:defRPr/>
            </a:lvl1pPr>
          </a:lstStyle>
          <a:p>
            <a:pPr>
              <a:defRPr/>
            </a:pPr>
            <a:fld id="{152AF225-C765-4BAD-B129-77464A0D06C7}" type="slidenum">
              <a:rPr lang="en-GB" altLang="nl-NL"/>
              <a:pPr>
                <a:defRPr/>
              </a:pPr>
              <a:t>‹#›</a:t>
            </a:fld>
            <a:endParaRPr lang="en-GB" altLang="nl-NL"/>
          </a:p>
        </p:txBody>
      </p:sp>
    </p:spTree>
    <p:extLst>
      <p:ext uri="{BB962C8B-B14F-4D97-AF65-F5344CB8AC3E}">
        <p14:creationId xmlns:p14="http://schemas.microsoft.com/office/powerpoint/2010/main" val="192101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6"/>
          <p:cNvSpPr>
            <a:spLocks noGrp="1" noChangeArrowheads="1"/>
          </p:cNvSpPr>
          <p:nvPr>
            <p:ph type="sldNum" sz="quarter" idx="10"/>
          </p:nvPr>
        </p:nvSpPr>
        <p:spPr>
          <a:ln/>
        </p:spPr>
        <p:txBody>
          <a:bodyPr/>
          <a:lstStyle>
            <a:lvl1pPr>
              <a:defRPr/>
            </a:lvl1pPr>
          </a:lstStyle>
          <a:p>
            <a:pPr>
              <a:defRPr/>
            </a:pPr>
            <a:fld id="{1DB19653-973D-4DEB-BFB2-5CA40D7CEA19}" type="slidenum">
              <a:rPr lang="en-GB" altLang="nl-NL"/>
              <a:pPr>
                <a:defRPr/>
              </a:pPr>
              <a:t>‹#›</a:t>
            </a:fld>
            <a:endParaRPr lang="en-GB" altLang="nl-NL"/>
          </a:p>
        </p:txBody>
      </p:sp>
    </p:spTree>
    <p:extLst>
      <p:ext uri="{BB962C8B-B14F-4D97-AF65-F5344CB8AC3E}">
        <p14:creationId xmlns:p14="http://schemas.microsoft.com/office/powerpoint/2010/main" val="211496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6"/>
          <p:cNvSpPr>
            <a:spLocks noGrp="1" noChangeArrowheads="1"/>
          </p:cNvSpPr>
          <p:nvPr>
            <p:ph type="sldNum" sz="quarter" idx="10"/>
          </p:nvPr>
        </p:nvSpPr>
        <p:spPr>
          <a:ln/>
        </p:spPr>
        <p:txBody>
          <a:bodyPr/>
          <a:lstStyle>
            <a:lvl1pPr>
              <a:defRPr/>
            </a:lvl1pPr>
          </a:lstStyle>
          <a:p>
            <a:pPr>
              <a:defRPr/>
            </a:pPr>
            <a:fld id="{1E47F8B0-4523-429A-BB33-B2BDF079E812}" type="slidenum">
              <a:rPr lang="en-GB" altLang="nl-NL"/>
              <a:pPr>
                <a:defRPr/>
              </a:pPr>
              <a:t>‹#›</a:t>
            </a:fld>
            <a:endParaRPr lang="en-GB" altLang="nl-NL"/>
          </a:p>
        </p:txBody>
      </p:sp>
    </p:spTree>
    <p:extLst>
      <p:ext uri="{BB962C8B-B14F-4D97-AF65-F5344CB8AC3E}">
        <p14:creationId xmlns:p14="http://schemas.microsoft.com/office/powerpoint/2010/main" val="12043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67006" y="6466867"/>
            <a:ext cx="75341" cy="123111"/>
          </a:xfrm>
          <a:ln/>
        </p:spPr>
        <p:txBody>
          <a:bodyPr/>
          <a:lstStyle>
            <a:lvl1pPr>
              <a:defRPr>
                <a:solidFill>
                  <a:schemeClr val="tx1"/>
                </a:solidFill>
              </a:defRPr>
            </a:lvl1pPr>
          </a:lstStyle>
          <a:p>
            <a:pPr>
              <a:defRPr/>
            </a:pPr>
            <a:r>
              <a:rPr lang="en-GB" altLang="nl-NL" dirty="0"/>
              <a:t>#</a:t>
            </a:r>
          </a:p>
        </p:txBody>
      </p:sp>
    </p:spTree>
    <p:extLst>
      <p:ext uri="{BB962C8B-B14F-4D97-AF65-F5344CB8AC3E}">
        <p14:creationId xmlns:p14="http://schemas.microsoft.com/office/powerpoint/2010/main" val="326509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3C0F738-0D7F-463B-B050-C55643EBCC40}" type="slidenum">
              <a:rPr lang="en-GB" altLang="nl-NL"/>
              <a:pPr>
                <a:defRPr/>
              </a:pPr>
              <a:t>‹#›</a:t>
            </a:fld>
            <a:endParaRPr lang="en-GB" altLang="nl-NL"/>
          </a:p>
        </p:txBody>
      </p:sp>
    </p:spTree>
    <p:extLst>
      <p:ext uri="{BB962C8B-B14F-4D97-AF65-F5344CB8AC3E}">
        <p14:creationId xmlns:p14="http://schemas.microsoft.com/office/powerpoint/2010/main" val="368153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0CB558-72C4-493B-A055-67856B998F69}" type="slidenum">
              <a:rPr lang="en-GB" altLang="nl-NL"/>
              <a:pPr>
                <a:defRPr/>
              </a:pPr>
              <a:t>‹#›</a:t>
            </a:fld>
            <a:endParaRPr lang="en-GB" altLang="nl-NL"/>
          </a:p>
        </p:txBody>
      </p:sp>
    </p:spTree>
    <p:extLst>
      <p:ext uri="{BB962C8B-B14F-4D97-AF65-F5344CB8AC3E}">
        <p14:creationId xmlns:p14="http://schemas.microsoft.com/office/powerpoint/2010/main" val="799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1638" y="298450"/>
            <a:ext cx="761841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nl-NL"/>
              <a:t>Click to edit Master title style</a:t>
            </a:r>
          </a:p>
        </p:txBody>
      </p:sp>
      <p:sp>
        <p:nvSpPr>
          <p:cNvPr id="1027" name="Rectangle 3"/>
          <p:cNvSpPr>
            <a:spLocks noGrp="1" noChangeArrowheads="1"/>
          </p:cNvSpPr>
          <p:nvPr>
            <p:ph type="body" idx="1"/>
          </p:nvPr>
        </p:nvSpPr>
        <p:spPr bwMode="auto">
          <a:xfrm>
            <a:off x="419100" y="1308100"/>
            <a:ext cx="8313738"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nl-NL"/>
              <a:t>Click to edit Master text styles</a:t>
            </a:r>
          </a:p>
          <a:p>
            <a:pPr lvl="1"/>
            <a:r>
              <a:rPr lang="en-GB" altLang="nl-NL"/>
              <a:t>Second level</a:t>
            </a:r>
          </a:p>
          <a:p>
            <a:pPr lvl="2"/>
            <a:r>
              <a:rPr lang="en-GB" altLang="nl-NL"/>
              <a:t>Third level</a:t>
            </a:r>
          </a:p>
        </p:txBody>
      </p:sp>
      <p:sp>
        <p:nvSpPr>
          <p:cNvPr id="1030" name="Rectangle 6"/>
          <p:cNvSpPr>
            <a:spLocks noGrp="1" noChangeArrowheads="1"/>
          </p:cNvSpPr>
          <p:nvPr>
            <p:ph type="sldNum" sz="quarter" idx="4"/>
          </p:nvPr>
        </p:nvSpPr>
        <p:spPr bwMode="auto">
          <a:xfrm>
            <a:off x="8578850" y="6475413"/>
            <a:ext cx="153988"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1" hangingPunct="1">
              <a:defRPr sz="800">
                <a:latin typeface="+mn-lt"/>
              </a:defRPr>
            </a:lvl1pPr>
          </a:lstStyle>
          <a:p>
            <a:pPr>
              <a:defRPr/>
            </a:pPr>
            <a:fld id="{B4525B6D-4614-4475-A60E-C27FD569498B}" type="slidenum">
              <a:rPr lang="en-GB" altLang="nl-NL"/>
              <a:pPr>
                <a:defRPr/>
              </a:pPr>
              <a:t>‹#›</a:t>
            </a:fld>
            <a:endParaRPr lang="en-GB" altLang="nl-NL"/>
          </a:p>
        </p:txBody>
      </p:sp>
      <p:pic>
        <p:nvPicPr>
          <p:cNvPr id="1029" name="Picture 26" descr="Tata_Blue_RGB_A4"/>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958138" y="219075"/>
            <a:ext cx="852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7" descr="TataSteel_Blue_RGB_A4"/>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52413" y="6265863"/>
            <a:ext cx="17065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l" rtl="0" eaLnBrk="0" fontAlgn="base" hangingPunct="0">
        <a:spcBef>
          <a:spcPct val="0"/>
        </a:spcBef>
        <a:spcAft>
          <a:spcPct val="0"/>
        </a:spcAft>
        <a:defRPr sz="3200" b="1" kern="120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5pPr>
      <a:lvl6pPr marL="4572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6pPr>
      <a:lvl7pPr marL="9144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7pPr>
      <a:lvl8pPr marL="13716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8pPr>
      <a:lvl9pPr marL="18288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9pPr>
    </p:titleStyle>
    <p:bodyStyle>
      <a:lvl1pPr marL="288925" indent="-288925" algn="l" rtl="0" eaLnBrk="0" fontAlgn="base" hangingPunct="0">
        <a:spcBef>
          <a:spcPct val="25000"/>
        </a:spcBef>
        <a:spcAft>
          <a:spcPct val="0"/>
        </a:spcAft>
        <a:buClr>
          <a:schemeClr val="accent1"/>
        </a:buClr>
        <a:buChar char="•"/>
        <a:defRPr sz="2400" kern="1200">
          <a:solidFill>
            <a:schemeClr val="tx1"/>
          </a:solidFill>
          <a:latin typeface="+mn-lt"/>
          <a:ea typeface="+mn-ea"/>
          <a:cs typeface="+mn-cs"/>
        </a:defRPr>
      </a:lvl1pPr>
      <a:lvl2pPr marL="571500" indent="-280988" algn="l" rtl="0" eaLnBrk="0" fontAlgn="base" hangingPunct="0">
        <a:spcBef>
          <a:spcPct val="25000"/>
        </a:spcBef>
        <a:spcAft>
          <a:spcPct val="0"/>
        </a:spcAft>
        <a:buClr>
          <a:schemeClr val="tx2"/>
        </a:buClr>
        <a:buChar char="•"/>
        <a:defRPr sz="2200" kern="1200">
          <a:solidFill>
            <a:schemeClr val="tx1"/>
          </a:solidFill>
          <a:latin typeface="+mn-lt"/>
          <a:ea typeface="+mn-ea"/>
          <a:cs typeface="+mn-cs"/>
        </a:defRPr>
      </a:lvl2pPr>
      <a:lvl3pPr marL="838200" indent="-265113" algn="l" rtl="0" eaLnBrk="0" fontAlgn="base" hangingPunct="0">
        <a:spcBef>
          <a:spcPct val="25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3pPr>
      <a:lvl4pPr marL="1020763" indent="-180975" algn="l" rtl="0" eaLnBrk="0" fontAlgn="base" hangingPunct="0">
        <a:spcBef>
          <a:spcPct val="0"/>
        </a:spcBef>
        <a:spcAft>
          <a:spcPct val="30000"/>
        </a:spcAft>
        <a:buClr>
          <a:schemeClr val="tx1"/>
        </a:buClr>
        <a:buSzPct val="90000"/>
        <a:buFont typeface="Arial" panose="020B0604020202020204" pitchFamily="34" charset="0"/>
        <a:buChar char="•"/>
        <a:defRPr sz="1400" kern="1200">
          <a:solidFill>
            <a:schemeClr val="tx1"/>
          </a:solidFill>
          <a:latin typeface="+mn-lt"/>
          <a:ea typeface="+mn-ea"/>
          <a:cs typeface="+mn-cs"/>
        </a:defRPr>
      </a:lvl4pPr>
      <a:lvl5pPr marL="1327150" indent="-249238" algn="l" rtl="0" eaLnBrk="0" fontAlgn="base" hangingPunct="0">
        <a:spcBef>
          <a:spcPct val="0"/>
        </a:spcBef>
        <a:spcAft>
          <a:spcPct val="65000"/>
        </a:spcAft>
        <a:buChar char="»"/>
        <a:defRPr sz="14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1.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png"/><Relationship Id="rId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emf"/><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5" y="763398"/>
            <a:ext cx="9140355" cy="6094602"/>
          </a:xfrm>
          <a:prstGeom prst="rect">
            <a:avLst/>
          </a:prstGeom>
        </p:spPr>
      </p:pic>
      <p:sp>
        <p:nvSpPr>
          <p:cNvPr id="11" name="Slide Number Placeholder 1"/>
          <p:cNvSpPr>
            <a:spLocks noGrp="1"/>
          </p:cNvSpPr>
          <p:nvPr>
            <p:ph type="sldNum" sz="quarter" idx="10"/>
          </p:nvPr>
        </p:nvSpPr>
        <p:spPr/>
        <p:txBody>
          <a:bodyPr/>
          <a:lstStyle/>
          <a:p>
            <a:pPr>
              <a:defRPr/>
            </a:pPr>
            <a:fld id="{8B92E7ED-6317-4DF7-B6D5-3B38BFF0FC64}" type="slidenum">
              <a:rPr lang="en-GB" altLang="nl-NL"/>
              <a:pPr>
                <a:defRPr/>
              </a:pPr>
              <a:t>1</a:t>
            </a:fld>
            <a:endParaRPr lang="en-GB" altLang="nl-NL" dirty="0"/>
          </a:p>
        </p:txBody>
      </p:sp>
      <p:sp>
        <p:nvSpPr>
          <p:cNvPr id="5124" name="Tijdelijke aanduiding voor voettekst 2"/>
          <p:cNvSpPr txBox="1">
            <a:spLocks noGrp="1"/>
          </p:cNvSpPr>
          <p:nvPr/>
        </p:nvSpPr>
        <p:spPr bwMode="auto">
          <a:xfrm>
            <a:off x="395288" y="404813"/>
            <a:ext cx="3598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GB" altLang="nl-NL" sz="1000" b="1" dirty="0">
                <a:solidFill>
                  <a:schemeClr val="bg1"/>
                </a:solidFill>
                <a:ea typeface="ＭＳ Ｐゴシック" panose="020B0600070205080204" pitchFamily="34" charset="-128"/>
              </a:rPr>
              <a:t>Presentation title, change View &gt;&gt; Header &amp; Footer</a:t>
            </a:r>
          </a:p>
        </p:txBody>
      </p:sp>
      <p:sp>
        <p:nvSpPr>
          <p:cNvPr id="5125" name="Tijdelijke aanduiding voor tekst 9"/>
          <p:cNvSpPr>
            <a:spLocks noGrp="1"/>
          </p:cNvSpPr>
          <p:nvPr>
            <p:ph type="body" sz="quarter" idx="4294967295"/>
          </p:nvPr>
        </p:nvSpPr>
        <p:spPr>
          <a:xfrm>
            <a:off x="461947" y="1912735"/>
            <a:ext cx="8280400" cy="4945265"/>
          </a:xfrm>
          <a:noFill/>
        </p:spPr>
        <p:txBody>
          <a:bodyPr>
            <a:spAutoFit/>
          </a:bodyPr>
          <a:lstStyle/>
          <a:p>
            <a:pPr marL="173038" indent="-173038" eaLnBrk="1" hangingPunct="1">
              <a:lnSpc>
                <a:spcPts val="3200"/>
              </a:lnSpc>
              <a:buFontTx/>
              <a:buNone/>
            </a:pPr>
            <a:r>
              <a:rPr lang="en-US" altLang="nl-NL" sz="3700" dirty="0">
                <a:solidFill>
                  <a:schemeClr val="bg1"/>
                </a:solidFill>
              </a:rPr>
              <a:t>The use of LD-slag as a fluxing agent</a:t>
            </a:r>
          </a:p>
          <a:p>
            <a:pPr marL="173038" indent="-173038" eaLnBrk="1" hangingPunct="1">
              <a:lnSpc>
                <a:spcPts val="3200"/>
              </a:lnSpc>
              <a:buFontTx/>
              <a:buNone/>
            </a:pPr>
            <a:r>
              <a:rPr lang="en-US" altLang="nl-NL" sz="3700" dirty="0">
                <a:solidFill>
                  <a:schemeClr val="bg1"/>
                </a:solidFill>
              </a:rPr>
              <a:t>in the HIsarna Process</a:t>
            </a:r>
          </a:p>
          <a:p>
            <a:pPr marL="173038" indent="-173038" eaLnBrk="1" hangingPunct="1">
              <a:lnSpc>
                <a:spcPts val="3200"/>
              </a:lnSpc>
              <a:buFontTx/>
              <a:buNone/>
            </a:pPr>
            <a:r>
              <a:rPr lang="en-US" altLang="nl-NL" dirty="0">
                <a:solidFill>
                  <a:schemeClr val="bg1"/>
                </a:solidFill>
              </a:rPr>
              <a:t>6</a:t>
            </a:r>
            <a:r>
              <a:rPr lang="en-US" altLang="nl-NL" baseline="30000" dirty="0">
                <a:solidFill>
                  <a:schemeClr val="bg1"/>
                </a:solidFill>
              </a:rPr>
              <a:t>th</a:t>
            </a:r>
            <a:r>
              <a:rPr lang="en-US" altLang="nl-NL" dirty="0">
                <a:solidFill>
                  <a:schemeClr val="bg1"/>
                </a:solidFill>
              </a:rPr>
              <a:t> International Slag Valorisation Symposium</a:t>
            </a:r>
          </a:p>
          <a:p>
            <a:pPr marL="173038" indent="-173038" eaLnBrk="1" hangingPunct="1">
              <a:lnSpc>
                <a:spcPts val="3200"/>
              </a:lnSpc>
              <a:buFontTx/>
              <a:buNone/>
            </a:pPr>
            <a:r>
              <a:rPr lang="en-US" altLang="nl-NL" sz="2000" dirty="0">
                <a:solidFill>
                  <a:schemeClr val="bg1"/>
                </a:solidFill>
              </a:rPr>
              <a:t>Christiaan Zeilstra, Hans Hage, Johan van Boggelen, </a:t>
            </a:r>
          </a:p>
          <a:p>
            <a:pPr marL="173038" indent="-173038" eaLnBrk="1" hangingPunct="1">
              <a:lnSpc>
                <a:spcPts val="3200"/>
              </a:lnSpc>
              <a:buFontTx/>
              <a:buNone/>
            </a:pPr>
            <a:r>
              <a:rPr lang="en-US" altLang="nl-NL" sz="2000" dirty="0">
                <a:solidFill>
                  <a:schemeClr val="bg1"/>
                </a:solidFill>
              </a:rPr>
              <a:t>Koen Meijer, Pieter Broersen (all: Tata Steel, IJmuiden, the Netherlands)</a:t>
            </a:r>
          </a:p>
          <a:p>
            <a:pPr marL="173038" indent="-173038" eaLnBrk="1" hangingPunct="1">
              <a:lnSpc>
                <a:spcPts val="3200"/>
              </a:lnSpc>
              <a:buFontTx/>
              <a:buNone/>
            </a:pPr>
            <a:endParaRPr lang="en-US" altLang="nl-NL" dirty="0">
              <a:solidFill>
                <a:schemeClr val="bg1"/>
              </a:solidFill>
            </a:endParaRPr>
          </a:p>
          <a:p>
            <a:pPr marL="173038" indent="-173038" eaLnBrk="1" hangingPunct="1">
              <a:lnSpc>
                <a:spcPts val="3200"/>
              </a:lnSpc>
              <a:buFontTx/>
              <a:buNone/>
            </a:pPr>
            <a:endParaRPr lang="en-US" altLang="nl-NL" dirty="0">
              <a:solidFill>
                <a:schemeClr val="bg1"/>
              </a:solidFill>
            </a:endParaRPr>
          </a:p>
          <a:p>
            <a:pPr marL="173038" indent="-173038" eaLnBrk="1" hangingPunct="1">
              <a:lnSpc>
                <a:spcPts val="3200"/>
              </a:lnSpc>
              <a:buFontTx/>
              <a:buNone/>
            </a:pPr>
            <a:r>
              <a:rPr lang="en-US" altLang="nl-NL" dirty="0" err="1">
                <a:solidFill>
                  <a:schemeClr val="bg1"/>
                </a:solidFill>
              </a:rPr>
              <a:t>Mechelen</a:t>
            </a:r>
            <a:r>
              <a:rPr lang="en-US" altLang="nl-NL" dirty="0">
                <a:solidFill>
                  <a:schemeClr val="bg1"/>
                </a:solidFill>
              </a:rPr>
              <a:t>, Belgium</a:t>
            </a:r>
          </a:p>
          <a:p>
            <a:pPr marL="173038" indent="-173038" algn="r" eaLnBrk="1" hangingPunct="1">
              <a:lnSpc>
                <a:spcPts val="3200"/>
              </a:lnSpc>
              <a:buFontTx/>
              <a:buNone/>
            </a:pPr>
            <a:endParaRPr lang="en-US" altLang="nl-NL" dirty="0">
              <a:solidFill>
                <a:schemeClr val="bg1"/>
              </a:solidFill>
            </a:endParaRPr>
          </a:p>
          <a:p>
            <a:pPr marL="173038" indent="-173038" algn="r" eaLnBrk="1" hangingPunct="1">
              <a:lnSpc>
                <a:spcPts val="3200"/>
              </a:lnSpc>
              <a:buFontTx/>
              <a:buNone/>
            </a:pPr>
            <a:r>
              <a:rPr lang="en-US" altLang="nl-NL" dirty="0">
                <a:solidFill>
                  <a:schemeClr val="bg1"/>
                </a:solidFill>
              </a:rPr>
              <a:t>4 April 2019</a:t>
            </a:r>
            <a:endParaRPr lang="en-US" altLang="nl-NL" sz="2000" dirty="0">
              <a:solidFill>
                <a:schemeClr val="bg1"/>
              </a:solidFill>
            </a:endParaRPr>
          </a:p>
        </p:txBody>
      </p:sp>
      <p:sp>
        <p:nvSpPr>
          <p:cNvPr id="5126" name="Tijdelijke aanduiding voor tekst 10"/>
          <p:cNvSpPr>
            <a:spLocks noGrp="1"/>
          </p:cNvSpPr>
          <p:nvPr>
            <p:ph type="body" sz="quarter" idx="4294967295"/>
          </p:nvPr>
        </p:nvSpPr>
        <p:spPr>
          <a:xfrm>
            <a:off x="411163" y="6154738"/>
            <a:ext cx="8310562" cy="376237"/>
          </a:xfrm>
        </p:spPr>
        <p:txBody>
          <a:bodyPr anchor="ctr"/>
          <a:lstStyle/>
          <a:p>
            <a:pPr marL="173038" indent="-173038" eaLnBrk="1" hangingPunct="1">
              <a:buFontTx/>
              <a:buNone/>
            </a:pPr>
            <a:r>
              <a:rPr lang="en-US" altLang="nl-NL" dirty="0">
                <a:solidFill>
                  <a:schemeClr val="bg1"/>
                </a:solidFill>
              </a:rPr>
              <a:t>Together we make the difference</a:t>
            </a:r>
          </a:p>
        </p:txBody>
      </p:sp>
      <p:sp>
        <p:nvSpPr>
          <p:cNvPr id="18525" name="Rectangle 93"/>
          <p:cNvSpPr>
            <a:spLocks noChangeArrowheads="1"/>
          </p:cNvSpPr>
          <p:nvPr/>
        </p:nvSpPr>
        <p:spPr bwMode="auto">
          <a:xfrm>
            <a:off x="0" y="0"/>
            <a:ext cx="9144000" cy="0"/>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defRPr/>
            </a:pPr>
            <a:endParaRPr lang="nl-NL" sz="1800" dirty="0">
              <a:latin typeface="Arial" charset="0"/>
              <a:ea typeface="ＭＳ Ｐゴシック" charset="0"/>
              <a:cs typeface="+mn-cs"/>
            </a:endParaRPr>
          </a:p>
        </p:txBody>
      </p:sp>
      <p:pic>
        <p:nvPicPr>
          <p:cNvPr id="12" name="Picture 10" descr="PP header wit met logo'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9144"/>
            <a:ext cx="9144000" cy="1974850"/>
          </a:xfrm>
          <a:prstGeom prst="rect">
            <a:avLst/>
          </a:prstGeom>
          <a:noFill/>
        </p:spPr>
      </p:pic>
    </p:spTree>
    <p:extLst>
      <p:ext uri="{BB962C8B-B14F-4D97-AF65-F5344CB8AC3E}">
        <p14:creationId xmlns:p14="http://schemas.microsoft.com/office/powerpoint/2010/main" val="80790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sz="half" idx="1"/>
          </p:nvPr>
        </p:nvSpPr>
        <p:spPr>
          <a:xfrm>
            <a:off x="419100" y="906012"/>
            <a:ext cx="7743388" cy="4429386"/>
          </a:xfrm>
        </p:spPr>
        <p:txBody>
          <a:bodyPr/>
          <a:lstStyle/>
          <a:p>
            <a:pPr eaLnBrk="1" hangingPunct="1"/>
            <a:r>
              <a:rPr lang="en-GB" altLang="nl-NL" sz="1800" dirty="0" err="1"/>
              <a:t>Factsage</a:t>
            </a:r>
            <a:r>
              <a:rPr lang="en-GB" altLang="nl-NL" sz="1800" dirty="0"/>
              <a:t> calculations were performed to assess the melting behaviour of the iron ore in the smelt cyclone. Cases studied: </a:t>
            </a:r>
          </a:p>
          <a:p>
            <a:pPr marL="633412" lvl="1" indent="-342900" eaLnBrk="1" hangingPunct="1">
              <a:buFont typeface="+mj-lt"/>
              <a:buAutoNum type="arabicPeriod"/>
            </a:pPr>
            <a:r>
              <a:rPr lang="en-GB" altLang="nl-NL" sz="1600" dirty="0"/>
              <a:t>100 % iron ore;</a:t>
            </a:r>
          </a:p>
          <a:p>
            <a:pPr marL="633412" lvl="1" indent="-342900" eaLnBrk="1" hangingPunct="1">
              <a:buFont typeface="+mj-lt"/>
              <a:buAutoNum type="arabicPeriod"/>
            </a:pPr>
            <a:r>
              <a:rPr lang="en-GB" altLang="nl-NL" sz="1600" dirty="0"/>
              <a:t>95.8 % iron ore, 2.5 % limestone and 1.7 % dolomite;</a:t>
            </a:r>
          </a:p>
          <a:p>
            <a:pPr marL="633412" lvl="1" indent="-342900" eaLnBrk="1" hangingPunct="1">
              <a:buFont typeface="+mj-lt"/>
              <a:buAutoNum type="arabicPeriod"/>
            </a:pPr>
            <a:r>
              <a:rPr lang="en-GB" altLang="nl-NL" sz="1600" dirty="0"/>
              <a:t>95 % iron ore and 5 % LD-slag. </a:t>
            </a:r>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290512" lvl="1" indent="0" eaLnBrk="1" hangingPunct="1">
              <a:buNone/>
            </a:pPr>
            <a:endParaRPr lang="en-GB" altLang="nl-NL" sz="1600" dirty="0"/>
          </a:p>
          <a:p>
            <a:pPr marL="290512" lvl="1" indent="0" eaLnBrk="1" hangingPunct="1">
              <a:buNone/>
            </a:pPr>
            <a:endParaRPr lang="en-GB" altLang="nl-NL" sz="1600" dirty="0"/>
          </a:p>
          <a:p>
            <a:pPr eaLnBrk="1" hangingPunct="1"/>
            <a:endParaRPr lang="en-GB" altLang="nl-NL" sz="1800" dirty="0"/>
          </a:p>
          <a:p>
            <a:pPr eaLnBrk="1" hangingPunct="1"/>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0" indent="0" eaLnBrk="1" hangingPunct="1">
              <a:buNone/>
            </a:pPr>
            <a:endParaRPr lang="en-GB" altLang="nl-NL" sz="2000" dirty="0"/>
          </a:p>
          <a:p>
            <a:pPr marL="290512" lvl="1" indent="0" eaLnBrk="1" hangingPunct="1">
              <a:buNone/>
            </a:pPr>
            <a:endParaRPr lang="en-GB" altLang="nl-NL" sz="1800" dirty="0"/>
          </a:p>
          <a:p>
            <a:pPr marL="290512" lvl="1" indent="0" eaLnBrk="1" hangingPunct="1">
              <a:buNone/>
            </a:pPr>
            <a:endParaRPr lang="en-GB" altLang="nl-NL" sz="2000" dirty="0"/>
          </a:p>
          <a:p>
            <a:pPr lvl="1" eaLnBrk="1" hangingPunct="1"/>
            <a:endParaRPr lang="en-GB" altLang="nl-NL" sz="1600" dirty="0"/>
          </a:p>
          <a:p>
            <a:pPr eaLnBrk="1" hangingPunct="1"/>
            <a:endParaRPr lang="en-GB" altLang="nl-NL" sz="1800" dirty="0"/>
          </a:p>
          <a:p>
            <a:pPr lvl="1" eaLnBrk="1" hangingPunct="1"/>
            <a:endParaRPr lang="en-GB" altLang="nl-NL" sz="1600" dirty="0"/>
          </a:p>
          <a:p>
            <a:pPr marL="290512" lvl="1" indent="0" eaLnBrk="1" hangingPunct="1">
              <a:buNone/>
            </a:pPr>
            <a:endParaRPr lang="en-GB" altLang="nl-NL" sz="1600" dirty="0"/>
          </a:p>
          <a:p>
            <a:pPr lvl="2" eaLnBrk="1" hangingPunct="1"/>
            <a:endParaRPr lang="en-GB" altLang="nl-NL" sz="1800" dirty="0"/>
          </a:p>
          <a:p>
            <a:pPr eaLnBrk="1" hangingPunct="1">
              <a:buFontTx/>
              <a:buNone/>
            </a:pPr>
            <a:endParaRPr lang="en-GB" altLang="nl-NL" sz="2000" dirty="0"/>
          </a:p>
        </p:txBody>
      </p:sp>
      <p:sp>
        <p:nvSpPr>
          <p:cNvPr id="5" name="Slide Number Placeholder 4"/>
          <p:cNvSpPr>
            <a:spLocks noGrp="1"/>
          </p:cNvSpPr>
          <p:nvPr>
            <p:ph type="sldNum" sz="quarter" idx="10"/>
          </p:nvPr>
        </p:nvSpPr>
        <p:spPr/>
        <p:txBody>
          <a:bodyPr/>
          <a:lstStyle/>
          <a:p>
            <a:pPr>
              <a:defRPr/>
            </a:pPr>
            <a:fld id="{AD34CC43-344C-49F8-BF8C-3E6541012026}" type="slidenum">
              <a:rPr lang="en-GB" altLang="nl-NL"/>
              <a:pPr>
                <a:defRPr/>
              </a:pPr>
              <a:t>10</a:t>
            </a:fld>
            <a:endParaRPr lang="en-GB" altLang="nl-NL"/>
          </a:p>
        </p:txBody>
      </p:sp>
      <p:sp>
        <p:nvSpPr>
          <p:cNvPr id="7171" name="Rectangle 2"/>
          <p:cNvSpPr>
            <a:spLocks noGrp="1" noChangeArrowheads="1"/>
          </p:cNvSpPr>
          <p:nvPr>
            <p:ph type="title"/>
          </p:nvPr>
        </p:nvSpPr>
        <p:spPr/>
        <p:txBody>
          <a:bodyPr/>
          <a:lstStyle/>
          <a:p>
            <a:pPr eaLnBrk="1" hangingPunct="1"/>
            <a:r>
              <a:rPr lang="en-GB" altLang="nl-NL" sz="2400" dirty="0"/>
              <a:t>3.1 Effect of LD-slag on ore feed fluxing</a:t>
            </a:r>
          </a:p>
        </p:txBody>
      </p:sp>
      <p:pic>
        <p:nvPicPr>
          <p:cNvPr id="9" name="Picture 8">
            <a:extLst>
              <a:ext uri="{FF2B5EF4-FFF2-40B4-BE49-F238E27FC236}">
                <a16:creationId xmlns:a16="http://schemas.microsoft.com/office/drawing/2014/main" id="{F381D556-7137-4B3B-9DB4-0CB9B6808BC8}"/>
              </a:ext>
            </a:extLst>
          </p:cNvPr>
          <p:cNvPicPr>
            <a:picLocks noChangeAspect="1"/>
          </p:cNvPicPr>
          <p:nvPr/>
        </p:nvPicPr>
        <p:blipFill>
          <a:blip r:embed="rId2"/>
          <a:stretch>
            <a:fillRect/>
          </a:stretch>
        </p:blipFill>
        <p:spPr>
          <a:xfrm>
            <a:off x="4569261" y="2201819"/>
            <a:ext cx="4549288" cy="3750169"/>
          </a:xfrm>
          <a:prstGeom prst="rect">
            <a:avLst/>
          </a:prstGeom>
        </p:spPr>
      </p:pic>
      <p:sp>
        <p:nvSpPr>
          <p:cNvPr id="12" name="Rectangle 3">
            <a:extLst>
              <a:ext uri="{FF2B5EF4-FFF2-40B4-BE49-F238E27FC236}">
                <a16:creationId xmlns:a16="http://schemas.microsoft.com/office/drawing/2014/main" id="{C290C506-AE03-48AC-BB23-376BA8C0E1F7}"/>
              </a:ext>
            </a:extLst>
          </p:cNvPr>
          <p:cNvSpPr txBox="1">
            <a:spLocks noChangeArrowheads="1"/>
          </p:cNvSpPr>
          <p:nvPr/>
        </p:nvSpPr>
        <p:spPr bwMode="auto">
          <a:xfrm>
            <a:off x="419100" y="2662968"/>
            <a:ext cx="4321364" cy="141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88925" indent="-288925" algn="l" rtl="0" eaLnBrk="0" fontAlgn="base" hangingPunct="0">
              <a:spcBef>
                <a:spcPct val="25000"/>
              </a:spcBef>
              <a:spcAft>
                <a:spcPct val="0"/>
              </a:spcAft>
              <a:buClr>
                <a:schemeClr val="accent1"/>
              </a:buClr>
              <a:buChar char="•"/>
              <a:defRPr sz="2400" kern="1200">
                <a:solidFill>
                  <a:schemeClr val="tx1"/>
                </a:solidFill>
                <a:latin typeface="+mn-lt"/>
                <a:ea typeface="+mn-ea"/>
                <a:cs typeface="+mn-cs"/>
              </a:defRPr>
            </a:lvl1pPr>
            <a:lvl2pPr marL="571500" indent="-280988" algn="l" rtl="0" eaLnBrk="0" fontAlgn="base" hangingPunct="0">
              <a:spcBef>
                <a:spcPct val="25000"/>
              </a:spcBef>
              <a:spcAft>
                <a:spcPct val="0"/>
              </a:spcAft>
              <a:buClr>
                <a:schemeClr val="tx2"/>
              </a:buClr>
              <a:buChar char="•"/>
              <a:defRPr sz="2200" kern="1200">
                <a:solidFill>
                  <a:schemeClr val="tx1"/>
                </a:solidFill>
                <a:latin typeface="+mn-lt"/>
                <a:ea typeface="+mn-ea"/>
                <a:cs typeface="+mn-cs"/>
              </a:defRPr>
            </a:lvl2pPr>
            <a:lvl3pPr marL="838200" indent="-265113" algn="l" rtl="0" eaLnBrk="0" fontAlgn="base" hangingPunct="0">
              <a:spcBef>
                <a:spcPct val="25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3pPr>
            <a:lvl4pPr marL="1020763" indent="-180975" algn="l" rtl="0" eaLnBrk="0" fontAlgn="base" hangingPunct="0">
              <a:spcBef>
                <a:spcPct val="0"/>
              </a:spcBef>
              <a:spcAft>
                <a:spcPct val="30000"/>
              </a:spcAft>
              <a:buClr>
                <a:schemeClr val="tx1"/>
              </a:buClr>
              <a:buSzPct val="90000"/>
              <a:buFont typeface="Arial" panose="020B0604020202020204" pitchFamily="34" charset="0"/>
              <a:buChar char="•"/>
              <a:defRPr sz="1400" kern="1200">
                <a:solidFill>
                  <a:schemeClr val="tx1"/>
                </a:solidFill>
                <a:latin typeface="+mn-lt"/>
                <a:ea typeface="+mn-ea"/>
                <a:cs typeface="+mn-cs"/>
              </a:defRPr>
            </a:lvl4pPr>
            <a:lvl5pPr marL="1327150" indent="-249238" algn="l" rtl="0" eaLnBrk="0" fontAlgn="base" hangingPunct="0">
              <a:spcBef>
                <a:spcPct val="0"/>
              </a:spcBef>
              <a:spcAft>
                <a:spcPct val="65000"/>
              </a:spcAft>
              <a:buChar char="»"/>
              <a:defRPr sz="14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GB" altLang="nl-NL" sz="1800" dirty="0"/>
              <a:t>Observations:</a:t>
            </a:r>
          </a:p>
          <a:p>
            <a:pPr lvl="1" eaLnBrk="1" hangingPunct="1"/>
            <a:r>
              <a:rPr lang="en-GB" altLang="nl-NL" sz="1600" dirty="0"/>
              <a:t>Fluxing of ore: better melting </a:t>
            </a:r>
          </a:p>
          <a:p>
            <a:pPr lvl="1" eaLnBrk="1" hangingPunct="1"/>
            <a:r>
              <a:rPr lang="en-GB" altLang="nl-NL" sz="1600" dirty="0"/>
              <a:t>Fluxing with convertor slag should be similar/better as compared to limestone/dolomite.</a:t>
            </a:r>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633412" lvl="1" indent="-342900" eaLnBrk="1" hangingPunct="1">
              <a:buFont typeface="+mj-lt"/>
              <a:buAutoNum type="arabicPeriod"/>
            </a:pPr>
            <a:endParaRPr lang="en-GB" altLang="nl-NL" sz="1600" dirty="0"/>
          </a:p>
          <a:p>
            <a:pPr marL="290512" lvl="1" indent="0" eaLnBrk="1" hangingPunct="1">
              <a:buFontTx/>
              <a:buNone/>
            </a:pPr>
            <a:endParaRPr lang="en-GB" altLang="nl-NL" sz="1600" dirty="0"/>
          </a:p>
          <a:p>
            <a:pPr marL="290512" lvl="1" indent="0" eaLnBrk="1" hangingPunct="1">
              <a:buFontTx/>
              <a:buNone/>
            </a:pPr>
            <a:endParaRPr lang="en-GB" altLang="nl-NL" sz="1600" dirty="0"/>
          </a:p>
          <a:p>
            <a:pPr eaLnBrk="1" hangingPunct="1"/>
            <a:endParaRPr lang="en-GB" altLang="nl-NL" sz="1800" dirty="0"/>
          </a:p>
          <a:p>
            <a:pPr eaLnBrk="1" hangingPunct="1"/>
            <a:endParaRPr lang="en-GB" altLang="nl-NL" sz="1800" dirty="0"/>
          </a:p>
          <a:p>
            <a:pPr marL="290512" lvl="1" indent="0" eaLnBrk="1" hangingPunct="1">
              <a:buFontTx/>
              <a:buNone/>
            </a:pPr>
            <a:endParaRPr lang="en-GB" altLang="nl-NL" sz="1800" dirty="0"/>
          </a:p>
          <a:p>
            <a:pPr marL="290512" lvl="1" indent="0" eaLnBrk="1" hangingPunct="1">
              <a:buFontTx/>
              <a:buNone/>
            </a:pPr>
            <a:endParaRPr lang="en-GB" altLang="nl-NL" sz="1800" dirty="0"/>
          </a:p>
          <a:p>
            <a:pPr marL="290512" lvl="1" indent="0" eaLnBrk="1" hangingPunct="1">
              <a:buFontTx/>
              <a:buNone/>
            </a:pPr>
            <a:endParaRPr lang="en-GB" altLang="nl-NL" sz="1800" dirty="0"/>
          </a:p>
          <a:p>
            <a:pPr marL="290512" lvl="1" indent="0" eaLnBrk="1" hangingPunct="1">
              <a:buFontTx/>
              <a:buNone/>
            </a:pPr>
            <a:endParaRPr lang="en-GB" altLang="nl-NL" sz="1800" dirty="0"/>
          </a:p>
          <a:p>
            <a:pPr marL="290512" lvl="1" indent="0" eaLnBrk="1" hangingPunct="1">
              <a:buFontTx/>
              <a:buNone/>
            </a:pPr>
            <a:endParaRPr lang="en-GB" altLang="nl-NL" sz="1800" dirty="0"/>
          </a:p>
          <a:p>
            <a:pPr marL="0" indent="0" eaLnBrk="1" hangingPunct="1">
              <a:buFontTx/>
              <a:buNone/>
            </a:pPr>
            <a:endParaRPr lang="en-GB" altLang="nl-NL" sz="2000" dirty="0"/>
          </a:p>
          <a:p>
            <a:pPr marL="290512" lvl="1" indent="0" eaLnBrk="1" hangingPunct="1">
              <a:buFontTx/>
              <a:buNone/>
            </a:pPr>
            <a:endParaRPr lang="en-GB" altLang="nl-NL" sz="1800" dirty="0"/>
          </a:p>
          <a:p>
            <a:pPr marL="290512" lvl="1" indent="0" eaLnBrk="1" hangingPunct="1">
              <a:buFontTx/>
              <a:buNone/>
            </a:pPr>
            <a:endParaRPr lang="en-GB" altLang="nl-NL" sz="2000" dirty="0"/>
          </a:p>
          <a:p>
            <a:pPr lvl="1" eaLnBrk="1" hangingPunct="1"/>
            <a:endParaRPr lang="en-GB" altLang="nl-NL" sz="1600" dirty="0"/>
          </a:p>
          <a:p>
            <a:pPr eaLnBrk="1" hangingPunct="1"/>
            <a:endParaRPr lang="en-GB" altLang="nl-NL" sz="1800" dirty="0"/>
          </a:p>
          <a:p>
            <a:pPr lvl="1" eaLnBrk="1" hangingPunct="1"/>
            <a:endParaRPr lang="en-GB" altLang="nl-NL" sz="1600" dirty="0"/>
          </a:p>
          <a:p>
            <a:pPr marL="290512" lvl="1" indent="0" eaLnBrk="1" hangingPunct="1">
              <a:buFontTx/>
              <a:buNone/>
            </a:pPr>
            <a:endParaRPr lang="en-GB" altLang="nl-NL" sz="1600" dirty="0"/>
          </a:p>
          <a:p>
            <a:pPr lvl="2" eaLnBrk="1" hangingPunct="1"/>
            <a:endParaRPr lang="en-GB" altLang="nl-NL" sz="1800" dirty="0"/>
          </a:p>
          <a:p>
            <a:pPr eaLnBrk="1" hangingPunct="1">
              <a:buFontTx/>
              <a:buNone/>
            </a:pPr>
            <a:endParaRPr lang="en-GB" altLang="nl-NL" sz="2000" dirty="0"/>
          </a:p>
        </p:txBody>
      </p:sp>
    </p:spTree>
    <p:extLst>
      <p:ext uri="{BB962C8B-B14F-4D97-AF65-F5344CB8AC3E}">
        <p14:creationId xmlns:p14="http://schemas.microsoft.com/office/powerpoint/2010/main" val="10374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sz="half" idx="1"/>
          </p:nvPr>
        </p:nvSpPr>
        <p:spPr>
          <a:xfrm>
            <a:off x="419100" y="906011"/>
            <a:ext cx="7375494" cy="5285239"/>
          </a:xfrm>
        </p:spPr>
        <p:txBody>
          <a:bodyPr/>
          <a:lstStyle/>
          <a:p>
            <a:pPr marL="0" indent="0" eaLnBrk="1" hangingPunct="1">
              <a:buNone/>
            </a:pPr>
            <a:r>
              <a:rPr lang="en-GB" altLang="nl-NL" sz="1800" dirty="0"/>
              <a:t>A pilot plant trial was performed in order to assess the impact of fluxing with LD-slag:</a:t>
            </a:r>
          </a:p>
          <a:p>
            <a:pPr eaLnBrk="1" hangingPunct="1"/>
            <a:r>
              <a:rPr lang="en-GB" altLang="nl-NL" sz="1600" dirty="0"/>
              <a:t>IJmuiden LD-slag was ground/screened to prepare ~ 2000 tons of iron ore / LD-slag blend;</a:t>
            </a:r>
          </a:p>
          <a:p>
            <a:pPr eaLnBrk="1" hangingPunct="1"/>
            <a:r>
              <a:rPr lang="en-GB" altLang="nl-NL" sz="1600" dirty="0"/>
              <a:t>This blend was used during ~ 20 days of hot metal production</a:t>
            </a:r>
          </a:p>
          <a:p>
            <a:pPr eaLnBrk="1" hangingPunct="1"/>
            <a:r>
              <a:rPr lang="en-GB" altLang="nl-NL" sz="1600" dirty="0"/>
              <a:t>Hot metal and slag chemistry were compared with ‘regular’ fluxed iron ore (limestone/dolomite)</a:t>
            </a:r>
          </a:p>
          <a:p>
            <a:pPr eaLnBrk="1" hangingPunct="1"/>
            <a:endParaRPr lang="en-GB" altLang="nl-NL" sz="1800" dirty="0"/>
          </a:p>
          <a:p>
            <a:pPr eaLnBrk="1" hangingPunct="1"/>
            <a:endParaRPr lang="en-GB" altLang="nl-NL" sz="1800" dirty="0"/>
          </a:p>
          <a:p>
            <a:pPr eaLnBrk="1" hangingPunct="1"/>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0" indent="0" eaLnBrk="1" hangingPunct="1">
              <a:buNone/>
            </a:pPr>
            <a:endParaRPr lang="en-GB" altLang="nl-NL" sz="2000" dirty="0"/>
          </a:p>
          <a:p>
            <a:pPr marL="290512" lvl="1" indent="0" eaLnBrk="1" hangingPunct="1">
              <a:buNone/>
            </a:pPr>
            <a:endParaRPr lang="en-GB" altLang="nl-NL" sz="1800" dirty="0"/>
          </a:p>
          <a:p>
            <a:pPr marL="290512" lvl="1" indent="0" eaLnBrk="1" hangingPunct="1">
              <a:buNone/>
            </a:pPr>
            <a:endParaRPr lang="en-GB" altLang="nl-NL" sz="2000" dirty="0"/>
          </a:p>
          <a:p>
            <a:pPr lvl="1" eaLnBrk="1" hangingPunct="1"/>
            <a:endParaRPr lang="en-GB" altLang="nl-NL" sz="1600" dirty="0"/>
          </a:p>
          <a:p>
            <a:pPr eaLnBrk="1" hangingPunct="1"/>
            <a:endParaRPr lang="en-GB" altLang="nl-NL" sz="1800" dirty="0"/>
          </a:p>
          <a:p>
            <a:pPr lvl="1" eaLnBrk="1" hangingPunct="1"/>
            <a:endParaRPr lang="en-GB" altLang="nl-NL" sz="1600" dirty="0"/>
          </a:p>
          <a:p>
            <a:pPr marL="290512" lvl="1" indent="0" eaLnBrk="1" hangingPunct="1">
              <a:buNone/>
            </a:pPr>
            <a:endParaRPr lang="en-GB" altLang="nl-NL" sz="1600" dirty="0"/>
          </a:p>
          <a:p>
            <a:pPr lvl="2" eaLnBrk="1" hangingPunct="1"/>
            <a:endParaRPr lang="en-GB" altLang="nl-NL" sz="1800" dirty="0"/>
          </a:p>
          <a:p>
            <a:pPr eaLnBrk="1" hangingPunct="1">
              <a:buFontTx/>
              <a:buNone/>
            </a:pPr>
            <a:endParaRPr lang="en-GB" altLang="nl-NL" sz="2000" dirty="0"/>
          </a:p>
        </p:txBody>
      </p:sp>
      <p:sp>
        <p:nvSpPr>
          <p:cNvPr id="5" name="Slide Number Placeholder 4"/>
          <p:cNvSpPr>
            <a:spLocks noGrp="1"/>
          </p:cNvSpPr>
          <p:nvPr>
            <p:ph type="sldNum" sz="quarter" idx="10"/>
          </p:nvPr>
        </p:nvSpPr>
        <p:spPr/>
        <p:txBody>
          <a:bodyPr/>
          <a:lstStyle/>
          <a:p>
            <a:pPr>
              <a:defRPr/>
            </a:pPr>
            <a:fld id="{AD34CC43-344C-49F8-BF8C-3E6541012026}" type="slidenum">
              <a:rPr lang="en-GB" altLang="nl-NL"/>
              <a:pPr>
                <a:defRPr/>
              </a:pPr>
              <a:t>11</a:t>
            </a:fld>
            <a:endParaRPr lang="en-GB" altLang="nl-NL"/>
          </a:p>
        </p:txBody>
      </p:sp>
      <p:sp>
        <p:nvSpPr>
          <p:cNvPr id="7171" name="Rectangle 2"/>
          <p:cNvSpPr>
            <a:spLocks noGrp="1" noChangeArrowheads="1"/>
          </p:cNvSpPr>
          <p:nvPr>
            <p:ph type="title"/>
          </p:nvPr>
        </p:nvSpPr>
        <p:spPr/>
        <p:txBody>
          <a:bodyPr/>
          <a:lstStyle/>
          <a:p>
            <a:pPr eaLnBrk="1" hangingPunct="1"/>
            <a:r>
              <a:rPr lang="en-GB" altLang="nl-NL" sz="2400" dirty="0"/>
              <a:t>3.2 HIsarna plant trials using LD-slag</a:t>
            </a:r>
          </a:p>
        </p:txBody>
      </p:sp>
      <p:pic>
        <p:nvPicPr>
          <p:cNvPr id="3" name="Picture 2">
            <a:extLst>
              <a:ext uri="{FF2B5EF4-FFF2-40B4-BE49-F238E27FC236}">
                <a16:creationId xmlns:a16="http://schemas.microsoft.com/office/drawing/2014/main" id="{2A0FA17E-0756-4689-8AB6-DCA687125747}"/>
              </a:ext>
            </a:extLst>
          </p:cNvPr>
          <p:cNvPicPr>
            <a:picLocks noChangeAspect="1"/>
          </p:cNvPicPr>
          <p:nvPr/>
        </p:nvPicPr>
        <p:blipFill>
          <a:blip r:embed="rId3"/>
          <a:stretch>
            <a:fillRect/>
          </a:stretch>
        </p:blipFill>
        <p:spPr>
          <a:xfrm>
            <a:off x="4464081" y="4112140"/>
            <a:ext cx="4746594" cy="2335833"/>
          </a:xfrm>
          <a:prstGeom prst="rect">
            <a:avLst/>
          </a:prstGeom>
        </p:spPr>
      </p:pic>
      <p:sp>
        <p:nvSpPr>
          <p:cNvPr id="4" name="TextBox 3">
            <a:extLst>
              <a:ext uri="{FF2B5EF4-FFF2-40B4-BE49-F238E27FC236}">
                <a16:creationId xmlns:a16="http://schemas.microsoft.com/office/drawing/2014/main" id="{6D9DB624-E57A-45C5-BA75-BD7B29CE293B}"/>
              </a:ext>
            </a:extLst>
          </p:cNvPr>
          <p:cNvSpPr txBox="1"/>
          <p:nvPr/>
        </p:nvSpPr>
        <p:spPr>
          <a:xfrm>
            <a:off x="4572000" y="6259532"/>
            <a:ext cx="4016019" cy="553998"/>
          </a:xfrm>
          <a:prstGeom prst="rect">
            <a:avLst/>
          </a:prstGeom>
          <a:noFill/>
        </p:spPr>
        <p:txBody>
          <a:bodyPr wrap="square" rtlCol="0">
            <a:spAutoFit/>
          </a:bodyPr>
          <a:lstStyle/>
          <a:p>
            <a:r>
              <a:rPr lang="en-GB" sz="1000" dirty="0">
                <a:latin typeface="+mn-lt"/>
              </a:rPr>
              <a:t>Table: Average HIsarna slag and metal compositions for test runs with two different ore feed blends. Note the reported </a:t>
            </a:r>
            <a:r>
              <a:rPr lang="en-GB" sz="1000" dirty="0" err="1">
                <a:latin typeface="+mn-lt"/>
              </a:rPr>
              <a:t>Fe</a:t>
            </a:r>
            <a:r>
              <a:rPr lang="en-GB" sz="1000" baseline="-25000" dirty="0" err="1">
                <a:latin typeface="+mn-lt"/>
              </a:rPr>
              <a:t>tot</a:t>
            </a:r>
            <a:r>
              <a:rPr lang="en-GB" sz="1000" dirty="0">
                <a:latin typeface="+mn-lt"/>
              </a:rPr>
              <a:t> in the slag is present as </a:t>
            </a:r>
            <a:r>
              <a:rPr lang="en-GB" sz="1000" dirty="0" err="1">
                <a:latin typeface="+mn-lt"/>
              </a:rPr>
              <a:t>FeOx</a:t>
            </a:r>
            <a:r>
              <a:rPr lang="en-GB" sz="1000" dirty="0">
                <a:latin typeface="+mn-lt"/>
              </a:rPr>
              <a:t>. </a:t>
            </a:r>
          </a:p>
        </p:txBody>
      </p:sp>
      <p:sp>
        <p:nvSpPr>
          <p:cNvPr id="8" name="Rectangle 3">
            <a:extLst>
              <a:ext uri="{FF2B5EF4-FFF2-40B4-BE49-F238E27FC236}">
                <a16:creationId xmlns:a16="http://schemas.microsoft.com/office/drawing/2014/main" id="{90990ABC-AD34-47C0-B111-D31C9D1B3270}"/>
              </a:ext>
            </a:extLst>
          </p:cNvPr>
          <p:cNvSpPr txBox="1">
            <a:spLocks noChangeArrowheads="1"/>
          </p:cNvSpPr>
          <p:nvPr/>
        </p:nvSpPr>
        <p:spPr bwMode="auto">
          <a:xfrm>
            <a:off x="419100" y="2990379"/>
            <a:ext cx="4152900" cy="386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88925" indent="-288925" algn="l" rtl="0" eaLnBrk="0" fontAlgn="base" hangingPunct="0">
              <a:spcBef>
                <a:spcPct val="25000"/>
              </a:spcBef>
              <a:spcAft>
                <a:spcPct val="0"/>
              </a:spcAft>
              <a:buClr>
                <a:schemeClr val="accent1"/>
              </a:buClr>
              <a:buChar char="•"/>
              <a:defRPr sz="2400" kern="1200">
                <a:solidFill>
                  <a:schemeClr val="tx1"/>
                </a:solidFill>
                <a:latin typeface="+mn-lt"/>
                <a:ea typeface="+mn-ea"/>
                <a:cs typeface="+mn-cs"/>
              </a:defRPr>
            </a:lvl1pPr>
            <a:lvl2pPr marL="571500" indent="-280988" algn="l" rtl="0" eaLnBrk="0" fontAlgn="base" hangingPunct="0">
              <a:spcBef>
                <a:spcPct val="25000"/>
              </a:spcBef>
              <a:spcAft>
                <a:spcPct val="0"/>
              </a:spcAft>
              <a:buClr>
                <a:schemeClr val="tx2"/>
              </a:buClr>
              <a:buChar char="•"/>
              <a:defRPr sz="2200" kern="1200">
                <a:solidFill>
                  <a:schemeClr val="tx1"/>
                </a:solidFill>
                <a:latin typeface="+mn-lt"/>
                <a:ea typeface="+mn-ea"/>
                <a:cs typeface="+mn-cs"/>
              </a:defRPr>
            </a:lvl2pPr>
            <a:lvl3pPr marL="838200" indent="-265113" algn="l" rtl="0" eaLnBrk="0" fontAlgn="base" hangingPunct="0">
              <a:spcBef>
                <a:spcPct val="25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3pPr>
            <a:lvl4pPr marL="1020763" indent="-180975" algn="l" rtl="0" eaLnBrk="0" fontAlgn="base" hangingPunct="0">
              <a:spcBef>
                <a:spcPct val="0"/>
              </a:spcBef>
              <a:spcAft>
                <a:spcPct val="30000"/>
              </a:spcAft>
              <a:buClr>
                <a:schemeClr val="tx1"/>
              </a:buClr>
              <a:buSzPct val="90000"/>
              <a:buFont typeface="Arial" panose="020B0604020202020204" pitchFamily="34" charset="0"/>
              <a:buChar char="•"/>
              <a:defRPr sz="1400" kern="1200">
                <a:solidFill>
                  <a:schemeClr val="tx1"/>
                </a:solidFill>
                <a:latin typeface="+mn-lt"/>
                <a:ea typeface="+mn-ea"/>
                <a:cs typeface="+mn-cs"/>
              </a:defRPr>
            </a:lvl4pPr>
            <a:lvl5pPr marL="1327150" indent="-249238" algn="l" rtl="0" eaLnBrk="0" fontAlgn="base" hangingPunct="0">
              <a:spcBef>
                <a:spcPct val="0"/>
              </a:spcBef>
              <a:spcAft>
                <a:spcPct val="65000"/>
              </a:spcAft>
              <a:buChar char="»"/>
              <a:defRPr sz="14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pPr>
            <a:r>
              <a:rPr lang="en-GB" altLang="nl-NL" sz="1800" dirty="0"/>
              <a:t>Observations:</a:t>
            </a:r>
          </a:p>
          <a:p>
            <a:pPr marL="342900" indent="-342900" eaLnBrk="1" hangingPunct="1">
              <a:buFont typeface="+mj-lt"/>
              <a:buAutoNum type="arabicPeriod"/>
            </a:pPr>
            <a:r>
              <a:rPr lang="en-GB" altLang="nl-NL" sz="1600" dirty="0"/>
              <a:t>HIsarna process behaviour/control was unchanged:</a:t>
            </a:r>
          </a:p>
          <a:p>
            <a:pPr marL="625475" lvl="1" indent="-342900" eaLnBrk="1" hangingPunct="1">
              <a:buFont typeface="+mj-lt"/>
              <a:buAutoNum type="arabicPeriod"/>
            </a:pPr>
            <a:r>
              <a:rPr lang="en-GB" altLang="nl-NL" sz="1400" dirty="0"/>
              <a:t>Control of the smelt cyclone (iron ore injection);</a:t>
            </a:r>
          </a:p>
          <a:p>
            <a:pPr marL="625475" lvl="1" indent="-342900" eaLnBrk="1" hangingPunct="1">
              <a:buFont typeface="+mj-lt"/>
              <a:buAutoNum type="arabicPeriod"/>
            </a:pPr>
            <a:r>
              <a:rPr lang="en-GB" altLang="nl-NL" sz="1400" dirty="0"/>
              <a:t>Control of the final (tapped) slag chemistry/basicity.</a:t>
            </a:r>
          </a:p>
          <a:p>
            <a:pPr marL="342900" indent="-342900" eaLnBrk="1" hangingPunct="1">
              <a:buFont typeface="+mj-lt"/>
              <a:buAutoNum type="arabicPeriod"/>
            </a:pPr>
            <a:r>
              <a:rPr lang="en-GB" altLang="nl-NL" sz="1600" dirty="0"/>
              <a:t>Differences in hot metal and slag compositions observed:</a:t>
            </a:r>
          </a:p>
          <a:p>
            <a:pPr marL="625475" lvl="1" indent="-342900" eaLnBrk="1" hangingPunct="1">
              <a:buFont typeface="+mj-lt"/>
              <a:buAutoNum type="arabicPeriod"/>
            </a:pPr>
            <a:r>
              <a:rPr lang="en-GB" altLang="nl-NL" sz="1400" dirty="0"/>
              <a:t>Increased P and V levels in hot metal and slag, originating from the LD-slag;</a:t>
            </a:r>
          </a:p>
          <a:p>
            <a:pPr marL="625475" lvl="1" indent="-342900" eaLnBrk="1" hangingPunct="1">
              <a:buFont typeface="+mj-lt"/>
              <a:buAutoNum type="arabicPeriod"/>
            </a:pPr>
            <a:endParaRPr lang="en-GB" altLang="nl-NL" sz="1800" dirty="0"/>
          </a:p>
          <a:p>
            <a:pPr marL="0" indent="0" eaLnBrk="1" hangingPunct="1">
              <a:buFontTx/>
              <a:buNone/>
            </a:pPr>
            <a:endParaRPr lang="en-GB" altLang="nl-NL" sz="2000" dirty="0"/>
          </a:p>
          <a:p>
            <a:pPr marL="290512" lvl="1" indent="0" eaLnBrk="1" hangingPunct="1">
              <a:buFontTx/>
              <a:buNone/>
            </a:pPr>
            <a:endParaRPr lang="en-GB" altLang="nl-NL" sz="1800" dirty="0"/>
          </a:p>
          <a:p>
            <a:pPr marL="290512" lvl="1" indent="0" eaLnBrk="1" hangingPunct="1">
              <a:buFontTx/>
              <a:buNone/>
            </a:pPr>
            <a:endParaRPr lang="en-GB" altLang="nl-NL" sz="2000" dirty="0"/>
          </a:p>
          <a:p>
            <a:pPr lvl="1" eaLnBrk="1" hangingPunct="1"/>
            <a:endParaRPr lang="en-GB" altLang="nl-NL" sz="1600" dirty="0"/>
          </a:p>
          <a:p>
            <a:pPr eaLnBrk="1" hangingPunct="1"/>
            <a:endParaRPr lang="en-GB" altLang="nl-NL" sz="1800" dirty="0"/>
          </a:p>
          <a:p>
            <a:pPr lvl="1" eaLnBrk="1" hangingPunct="1"/>
            <a:endParaRPr lang="en-GB" altLang="nl-NL" sz="1600" dirty="0"/>
          </a:p>
          <a:p>
            <a:pPr marL="290512" lvl="1" indent="0" eaLnBrk="1" hangingPunct="1">
              <a:buFontTx/>
              <a:buNone/>
            </a:pPr>
            <a:endParaRPr lang="en-GB" altLang="nl-NL" sz="1600" dirty="0"/>
          </a:p>
          <a:p>
            <a:pPr lvl="2" eaLnBrk="1" hangingPunct="1"/>
            <a:endParaRPr lang="en-GB" altLang="nl-NL" sz="1800" dirty="0"/>
          </a:p>
          <a:p>
            <a:pPr eaLnBrk="1" hangingPunct="1">
              <a:buFontTx/>
              <a:buNone/>
            </a:pPr>
            <a:endParaRPr lang="en-GB" altLang="nl-NL" sz="2000" dirty="0"/>
          </a:p>
        </p:txBody>
      </p:sp>
    </p:spTree>
    <p:extLst>
      <p:ext uri="{BB962C8B-B14F-4D97-AF65-F5344CB8AC3E}">
        <p14:creationId xmlns:p14="http://schemas.microsoft.com/office/powerpoint/2010/main" val="135162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pPr>
              <a:defRPr/>
            </a:pPr>
            <a:fld id="{0F8FBB15-5F9F-4079-A8C6-8C4F2B6F413B}" type="slidenum">
              <a:rPr lang="en-GB" altLang="nl-NL"/>
              <a:pPr>
                <a:defRPr/>
              </a:pPr>
              <a:t>12</a:t>
            </a:fld>
            <a:endParaRPr lang="en-GB" altLang="nl-NL"/>
          </a:p>
        </p:txBody>
      </p:sp>
      <p:sp>
        <p:nvSpPr>
          <p:cNvPr id="6158" name="Rectangle 35"/>
          <p:cNvSpPr>
            <a:spLocks noGrp="1" noChangeArrowheads="1"/>
          </p:cNvSpPr>
          <p:nvPr>
            <p:ph type="title"/>
          </p:nvPr>
        </p:nvSpPr>
        <p:spPr>
          <a:xfrm>
            <a:off x="403225" y="390525"/>
            <a:ext cx="8337550" cy="360363"/>
          </a:xfrm>
          <a:noFill/>
        </p:spPr>
        <p:txBody>
          <a:bodyPr/>
          <a:lstStyle/>
          <a:p>
            <a:pPr eaLnBrk="1" hangingPunct="1"/>
            <a:r>
              <a:rPr lang="en-GB" altLang="nl-NL" sz="2400" dirty="0"/>
              <a:t>4. Conclusions / outlook</a:t>
            </a:r>
            <a:endParaRPr lang="en-GB" altLang="nl-NL" sz="2000" dirty="0"/>
          </a:p>
        </p:txBody>
      </p:sp>
      <p:sp>
        <p:nvSpPr>
          <p:cNvPr id="10" name="TextBox 9"/>
          <p:cNvSpPr txBox="1"/>
          <p:nvPr/>
        </p:nvSpPr>
        <p:spPr>
          <a:xfrm>
            <a:off x="403225" y="850900"/>
            <a:ext cx="5206381" cy="5201424"/>
          </a:xfrm>
          <a:prstGeom prst="rect">
            <a:avLst/>
          </a:prstGeom>
          <a:noFill/>
        </p:spPr>
        <p:txBody>
          <a:bodyPr wrap="square" rtlCol="0">
            <a:spAutoFit/>
          </a:bodyPr>
          <a:lstStyle/>
          <a:p>
            <a:r>
              <a:rPr lang="nl-NL" sz="1800" dirty="0">
                <a:latin typeface="+mn-lt"/>
              </a:rPr>
              <a:t>HIsarna is a break-</a:t>
            </a:r>
            <a:r>
              <a:rPr lang="nl-NL" sz="1800" dirty="0" err="1">
                <a:latin typeface="+mn-lt"/>
              </a:rPr>
              <a:t>through</a:t>
            </a:r>
            <a:r>
              <a:rPr lang="nl-NL" sz="1800" dirty="0">
                <a:latin typeface="+mn-lt"/>
              </a:rPr>
              <a:t> </a:t>
            </a:r>
            <a:r>
              <a:rPr lang="nl-NL" sz="1800" dirty="0" err="1">
                <a:latin typeface="+mn-lt"/>
              </a:rPr>
              <a:t>technology</a:t>
            </a:r>
            <a:r>
              <a:rPr lang="nl-NL" sz="1800" dirty="0">
                <a:latin typeface="+mn-lt"/>
              </a:rPr>
              <a:t>, </a:t>
            </a:r>
            <a:r>
              <a:rPr lang="nl-NL" sz="1800" dirty="0" err="1">
                <a:latin typeface="+mn-lt"/>
              </a:rPr>
              <a:t>offering</a:t>
            </a:r>
            <a:r>
              <a:rPr lang="nl-NL" sz="1800" dirty="0">
                <a:latin typeface="+mn-lt"/>
              </a:rPr>
              <a:t> significant </a:t>
            </a:r>
            <a:r>
              <a:rPr lang="nl-NL" sz="1800" dirty="0" err="1">
                <a:latin typeface="+mn-lt"/>
              </a:rPr>
              <a:t>environmental</a:t>
            </a:r>
            <a:r>
              <a:rPr lang="nl-NL" sz="1800" dirty="0">
                <a:latin typeface="+mn-lt"/>
              </a:rPr>
              <a:t> and </a:t>
            </a:r>
            <a:r>
              <a:rPr lang="nl-NL" sz="1800" dirty="0" err="1">
                <a:latin typeface="+mn-lt"/>
              </a:rPr>
              <a:t>economic</a:t>
            </a:r>
            <a:r>
              <a:rPr lang="nl-NL" sz="1800" dirty="0">
                <a:latin typeface="+mn-lt"/>
              </a:rPr>
              <a:t> benefits.</a:t>
            </a:r>
            <a:endParaRPr lang="en-GB" sz="1800" dirty="0">
              <a:latin typeface="+mn-lt"/>
            </a:endParaRPr>
          </a:p>
          <a:p>
            <a:endParaRPr lang="en-GB" sz="1800" dirty="0">
              <a:latin typeface="+mn-lt"/>
            </a:endParaRPr>
          </a:p>
          <a:p>
            <a:r>
              <a:rPr lang="en-GB" sz="1800" dirty="0">
                <a:latin typeface="+mn-lt"/>
              </a:rPr>
              <a:t>Plant trials were performed:</a:t>
            </a:r>
          </a:p>
          <a:p>
            <a:pPr marL="285750" indent="-285750">
              <a:buFont typeface="Arial" panose="020B0604020202020204" pitchFamily="34" charset="0"/>
              <a:buChar char="•"/>
            </a:pPr>
            <a:r>
              <a:rPr lang="en-GB" sz="1600" dirty="0">
                <a:latin typeface="+mn-lt"/>
              </a:rPr>
              <a:t>Demonstrating capability of utilising/recycling LD-slag in order to reclaim </a:t>
            </a:r>
            <a:r>
              <a:rPr lang="en-GB" sz="1600" dirty="0" err="1">
                <a:latin typeface="+mn-lt"/>
              </a:rPr>
              <a:t>CaO</a:t>
            </a:r>
            <a:r>
              <a:rPr lang="en-GB" sz="1600" dirty="0">
                <a:latin typeface="+mn-lt"/>
              </a:rPr>
              <a:t>, MgO and Fe units;</a:t>
            </a:r>
          </a:p>
          <a:p>
            <a:pPr marL="285750" indent="-285750">
              <a:buFont typeface="Arial" panose="020B0604020202020204" pitchFamily="34" charset="0"/>
              <a:buChar char="•"/>
            </a:pPr>
            <a:r>
              <a:rPr lang="en-GB" sz="1600" dirty="0">
                <a:latin typeface="+mn-lt"/>
              </a:rPr>
              <a:t>Observed that P levels in the hot metal went up, but were still low compared to those of typical blast furnace hot metal.</a:t>
            </a:r>
          </a:p>
          <a:p>
            <a:pPr marL="742950" lvl="1" indent="-285750">
              <a:buFont typeface="Arial" panose="020B0604020202020204" pitchFamily="34" charset="0"/>
              <a:buChar char="•"/>
            </a:pPr>
            <a:r>
              <a:rPr lang="en-GB" sz="1600" dirty="0">
                <a:latin typeface="+mn-lt"/>
              </a:rPr>
              <a:t>Lower P-levels will reduce costs of steelmaking;</a:t>
            </a:r>
          </a:p>
          <a:p>
            <a:pPr marL="742950" lvl="1" indent="-285750">
              <a:buFont typeface="Arial" panose="020B0604020202020204" pitchFamily="34" charset="0"/>
              <a:buChar char="•"/>
            </a:pPr>
            <a:r>
              <a:rPr lang="en-GB" sz="1600" dirty="0">
                <a:latin typeface="+mn-lt"/>
              </a:rPr>
              <a:t>Capability of taking increased P input.</a:t>
            </a:r>
          </a:p>
          <a:p>
            <a:endParaRPr lang="en-GB" sz="1800" dirty="0">
              <a:latin typeface="+mn-lt"/>
            </a:endParaRPr>
          </a:p>
          <a:p>
            <a:r>
              <a:rPr lang="en-GB" sz="1800" dirty="0">
                <a:latin typeface="+mn-lt"/>
              </a:rPr>
              <a:t>Further study/testing to be done:</a:t>
            </a:r>
          </a:p>
          <a:p>
            <a:pPr marL="285750" indent="-285750">
              <a:buFont typeface="Arial" panose="020B0604020202020204" pitchFamily="34" charset="0"/>
              <a:buChar char="•"/>
            </a:pPr>
            <a:r>
              <a:rPr lang="en-GB" sz="1600" dirty="0">
                <a:latin typeface="+mn-lt"/>
              </a:rPr>
              <a:t>Better understand/optimise element partitioning over hot metal and slag, e.g., P, Mn and V;</a:t>
            </a:r>
          </a:p>
          <a:p>
            <a:pPr marL="285750" indent="-285750">
              <a:buFont typeface="Arial" panose="020B0604020202020204" pitchFamily="34" charset="0"/>
              <a:buChar char="•"/>
            </a:pPr>
            <a:r>
              <a:rPr lang="en-GB" sz="1600" dirty="0">
                <a:latin typeface="+mn-lt"/>
              </a:rPr>
              <a:t>Effects of mineralogical phases of fluxes on melting behaviour of iron ore in the smelt cyclone;</a:t>
            </a:r>
          </a:p>
          <a:p>
            <a:pPr marL="285750" indent="-285750">
              <a:buFont typeface="Arial" panose="020B0604020202020204" pitchFamily="34" charset="0"/>
              <a:buChar char="•"/>
            </a:pPr>
            <a:r>
              <a:rPr lang="en-GB" sz="1600" dirty="0">
                <a:latin typeface="+mn-lt"/>
              </a:rPr>
              <a:t>More general: investigate the differences between HIsarna slag and blast furnace slag for cement making applications.</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9606" y="987425"/>
            <a:ext cx="3534394" cy="5870575"/>
          </a:xfrm>
          <a:prstGeom prst="rect">
            <a:avLst/>
          </a:prstGeom>
        </p:spPr>
      </p:pic>
    </p:spTree>
    <p:extLst>
      <p:ext uri="{BB962C8B-B14F-4D97-AF65-F5344CB8AC3E}">
        <p14:creationId xmlns:p14="http://schemas.microsoft.com/office/powerpoint/2010/main" val="28842737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26670" b="20838"/>
          <a:stretch/>
        </p:blipFill>
        <p:spPr>
          <a:xfrm>
            <a:off x="0" y="3073400"/>
            <a:ext cx="9144000" cy="3200400"/>
          </a:xfrm>
          <a:prstGeom prst="rect">
            <a:avLst/>
          </a:prstGeom>
        </p:spPr>
      </p:pic>
      <p:sp>
        <p:nvSpPr>
          <p:cNvPr id="2" name="Title 1"/>
          <p:cNvSpPr>
            <a:spLocks noGrp="1"/>
          </p:cNvSpPr>
          <p:nvPr>
            <p:ph type="title"/>
          </p:nvPr>
        </p:nvSpPr>
        <p:spPr/>
        <p:txBody>
          <a:bodyPr/>
          <a:lstStyle/>
          <a:p>
            <a:r>
              <a:rPr lang="en-GB" sz="2400" dirty="0"/>
              <a:t>Acknowledgements</a:t>
            </a:r>
            <a:endParaRPr lang="nl-NL" sz="2400" dirty="0"/>
          </a:p>
        </p:txBody>
      </p:sp>
      <p:sp>
        <p:nvSpPr>
          <p:cNvPr id="5" name="Text Placeholder 4"/>
          <p:cNvSpPr>
            <a:spLocks noGrp="1"/>
          </p:cNvSpPr>
          <p:nvPr>
            <p:ph type="body" sz="half" idx="1"/>
          </p:nvPr>
        </p:nvSpPr>
        <p:spPr>
          <a:xfrm>
            <a:off x="419100" y="1163283"/>
            <a:ext cx="5659688" cy="1485022"/>
          </a:xfrm>
        </p:spPr>
        <p:txBody>
          <a:bodyPr wrap="square" anchor="ctr" anchorCtr="0">
            <a:spAutoFit/>
          </a:bodyPr>
          <a:lstStyle/>
          <a:p>
            <a:pPr marL="0" indent="0">
              <a:buNone/>
            </a:pPr>
            <a:r>
              <a:rPr lang="en-GB" altLang="nl-NL" sz="1800" dirty="0"/>
              <a:t>HIsarna is being developed together with ArcelorMittal, </a:t>
            </a:r>
            <a:r>
              <a:rPr lang="en-GB" altLang="nl-NL" sz="1800" dirty="0" err="1"/>
              <a:t>thyssenkrupp</a:t>
            </a:r>
            <a:r>
              <a:rPr lang="en-GB" altLang="nl-NL" sz="1800" dirty="0"/>
              <a:t>, </a:t>
            </a:r>
            <a:r>
              <a:rPr lang="en-GB" altLang="nl-NL" sz="1800" dirty="0" err="1"/>
              <a:t>voestalpine</a:t>
            </a:r>
            <a:r>
              <a:rPr lang="en-GB" altLang="nl-NL" sz="1800" dirty="0"/>
              <a:t> and Paul Wurth</a:t>
            </a:r>
            <a:r>
              <a:rPr lang="en-GB" altLang="nl-NL" sz="2000" dirty="0"/>
              <a:t>.</a:t>
            </a:r>
          </a:p>
          <a:p>
            <a:pPr marL="0" indent="0">
              <a:buNone/>
            </a:pPr>
            <a:r>
              <a:rPr lang="en-GB" sz="1800" dirty="0"/>
              <a:t>This project has received funding from the European Union’s Horizon 2020 research and innovation programme under grant agreement No 654013.</a:t>
            </a:r>
            <a:endParaRPr lang="nl-NL" sz="1800" dirty="0"/>
          </a:p>
        </p:txBody>
      </p:sp>
      <p:sp>
        <p:nvSpPr>
          <p:cNvPr id="4" name="Slide Number Placeholder 3"/>
          <p:cNvSpPr>
            <a:spLocks noGrp="1"/>
          </p:cNvSpPr>
          <p:nvPr>
            <p:ph type="sldNum" sz="quarter" idx="10"/>
          </p:nvPr>
        </p:nvSpPr>
        <p:spPr/>
        <p:txBody>
          <a:bodyPr/>
          <a:lstStyle/>
          <a:p>
            <a:pPr>
              <a:defRPr/>
            </a:pPr>
            <a:fld id="{3D7C9041-7B05-4966-9F2C-EF35CB728F78}" type="slidenum">
              <a:rPr lang="en-GB" altLang="nl-NL" smtClean="0"/>
              <a:pPr>
                <a:defRPr/>
              </a:pPr>
              <a:t>13</a:t>
            </a:fld>
            <a:endParaRPr lang="en-GB" altLang="nl-NL"/>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4688" y="1078287"/>
            <a:ext cx="2500062" cy="1655014"/>
          </a:xfrm>
          <a:prstGeom prst="rect">
            <a:avLst/>
          </a:prstGeom>
        </p:spPr>
      </p:pic>
    </p:spTree>
    <p:extLst>
      <p:ext uri="{BB962C8B-B14F-4D97-AF65-F5344CB8AC3E}">
        <p14:creationId xmlns:p14="http://schemas.microsoft.com/office/powerpoint/2010/main" val="305745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58DF0A9B-1B32-4C7D-890B-F1A9FC72E7B6}" type="slidenum">
              <a:rPr lang="en-GB" altLang="nl-NL"/>
              <a:pPr>
                <a:defRPr/>
              </a:pPr>
              <a:t>2</a:t>
            </a:fld>
            <a:endParaRPr lang="en-GB" altLang="nl-NL" dirty="0"/>
          </a:p>
        </p:txBody>
      </p:sp>
      <p:sp>
        <p:nvSpPr>
          <p:cNvPr id="6147" name="Rectangle 2"/>
          <p:cNvSpPr>
            <a:spLocks noGrp="1" noChangeArrowheads="1"/>
          </p:cNvSpPr>
          <p:nvPr>
            <p:ph type="title"/>
          </p:nvPr>
        </p:nvSpPr>
        <p:spPr/>
        <p:txBody>
          <a:bodyPr/>
          <a:lstStyle/>
          <a:p>
            <a:pPr eaLnBrk="1" hangingPunct="1"/>
            <a:r>
              <a:rPr lang="nl-NL" altLang="nl-NL" sz="2400" dirty="0"/>
              <a:t>Content</a:t>
            </a:r>
            <a:endParaRPr lang="en-GB" altLang="nl-NL" sz="2400" dirty="0"/>
          </a:p>
        </p:txBody>
      </p:sp>
      <p:sp>
        <p:nvSpPr>
          <p:cNvPr id="6148" name="Rectangle 3"/>
          <p:cNvSpPr>
            <a:spLocks noGrp="1" noChangeArrowheads="1"/>
          </p:cNvSpPr>
          <p:nvPr>
            <p:ph type="body" idx="1"/>
          </p:nvPr>
        </p:nvSpPr>
        <p:spPr>
          <a:xfrm>
            <a:off x="419100" y="987425"/>
            <a:ext cx="8313738" cy="4883150"/>
          </a:xfrm>
        </p:spPr>
        <p:txBody>
          <a:bodyPr/>
          <a:lstStyle/>
          <a:p>
            <a:pPr marL="457200" indent="-457200" eaLnBrk="1" hangingPunct="1">
              <a:lnSpc>
                <a:spcPct val="150000"/>
              </a:lnSpc>
              <a:buFontTx/>
              <a:buNone/>
            </a:pPr>
            <a:r>
              <a:rPr lang="nl-NL" altLang="nl-NL" sz="1800" dirty="0"/>
              <a:t>1. </a:t>
            </a:r>
            <a:r>
              <a:rPr lang="nl-NL" altLang="nl-NL" sz="1800" b="1" dirty="0"/>
              <a:t>	</a:t>
            </a:r>
            <a:r>
              <a:rPr lang="nl-NL" altLang="nl-NL" sz="1800" dirty="0" err="1"/>
              <a:t>What</a:t>
            </a:r>
            <a:r>
              <a:rPr lang="nl-NL" altLang="nl-NL" sz="1800" dirty="0"/>
              <a:t> is </a:t>
            </a:r>
            <a:r>
              <a:rPr lang="en-GB" altLang="nl-NL" sz="1800" dirty="0"/>
              <a:t>HIsarna?</a:t>
            </a:r>
          </a:p>
          <a:p>
            <a:pPr marL="457200" indent="-457200" eaLnBrk="1" hangingPunct="1">
              <a:lnSpc>
                <a:spcPct val="150000"/>
              </a:lnSpc>
              <a:buFontTx/>
              <a:buAutoNum type="arabicPeriod" startAt="2"/>
            </a:pPr>
            <a:endParaRPr lang="en-GB" altLang="nl-NL" sz="1800" dirty="0"/>
          </a:p>
          <a:p>
            <a:pPr marL="457200" indent="-457200" eaLnBrk="1" hangingPunct="1">
              <a:lnSpc>
                <a:spcPct val="150000"/>
              </a:lnSpc>
              <a:buFontTx/>
              <a:buAutoNum type="arabicPeriod" startAt="2"/>
            </a:pPr>
            <a:r>
              <a:rPr lang="en-GB" altLang="nl-NL" sz="1800" dirty="0"/>
              <a:t>Hot metal and slag chemistry</a:t>
            </a:r>
          </a:p>
          <a:p>
            <a:pPr marL="457200" indent="-457200" eaLnBrk="1" hangingPunct="1">
              <a:lnSpc>
                <a:spcPct val="150000"/>
              </a:lnSpc>
              <a:buFontTx/>
              <a:buAutoNum type="arabicPeriod" startAt="2"/>
            </a:pPr>
            <a:endParaRPr lang="en-GB" altLang="nl-NL" sz="1800" dirty="0"/>
          </a:p>
          <a:p>
            <a:pPr marL="457200" indent="-457200" eaLnBrk="1" hangingPunct="1">
              <a:lnSpc>
                <a:spcPct val="150000"/>
              </a:lnSpc>
              <a:buFontTx/>
              <a:buAutoNum type="arabicPeriod" startAt="2"/>
            </a:pPr>
            <a:r>
              <a:rPr lang="en-GB" altLang="nl-NL" sz="1800" dirty="0"/>
              <a:t>Utilisation of LD-slag in HIsarna</a:t>
            </a:r>
          </a:p>
          <a:p>
            <a:pPr marL="457200" indent="-457200" eaLnBrk="1" hangingPunct="1">
              <a:lnSpc>
                <a:spcPct val="150000"/>
              </a:lnSpc>
              <a:buNone/>
            </a:pPr>
            <a:endParaRPr lang="nl-NL" altLang="nl-NL" sz="1800" dirty="0"/>
          </a:p>
          <a:p>
            <a:pPr marL="457200" indent="-457200" eaLnBrk="1" hangingPunct="1">
              <a:lnSpc>
                <a:spcPct val="150000"/>
              </a:lnSpc>
              <a:buNone/>
            </a:pPr>
            <a:r>
              <a:rPr lang="nl-NL" altLang="nl-NL" sz="1800" dirty="0"/>
              <a:t>4. 	</a:t>
            </a:r>
            <a:r>
              <a:rPr lang="nl-NL" altLang="nl-NL" sz="1800" dirty="0" err="1"/>
              <a:t>Conclusions</a:t>
            </a:r>
            <a:endParaRPr lang="nl-NL" altLang="nl-NL" sz="1800" dirty="0">
              <a:solidFill>
                <a:schemeClr val="tx2"/>
              </a:solidFill>
            </a:endParaRPr>
          </a:p>
          <a:p>
            <a:pPr marL="0" indent="0" eaLnBrk="1" hangingPunct="1">
              <a:buNone/>
            </a:pPr>
            <a:endParaRPr lang="en-GB" altLang="nl-NL" sz="1800" b="1" dirty="0">
              <a:solidFill>
                <a:schemeClr val="tx2"/>
              </a:solidFill>
            </a:endParaRPr>
          </a:p>
          <a:p>
            <a:pPr marL="457200" indent="-457200" eaLnBrk="1" hangingPunct="1"/>
            <a:endParaRPr lang="en-GB" altLang="nl-NL" sz="18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1794" y="1012825"/>
            <a:ext cx="3534394" cy="58705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sz="half" idx="1"/>
          </p:nvPr>
        </p:nvSpPr>
        <p:spPr>
          <a:xfrm>
            <a:off x="314598" y="833120"/>
            <a:ext cx="5005388" cy="4883150"/>
          </a:xfrm>
        </p:spPr>
        <p:txBody>
          <a:bodyPr/>
          <a:lstStyle/>
          <a:p>
            <a:pPr eaLnBrk="1" hangingPunct="1"/>
            <a:r>
              <a:rPr lang="en-GB" altLang="nl-NL" sz="2000" dirty="0"/>
              <a:t>HIsarna</a:t>
            </a:r>
          </a:p>
          <a:p>
            <a:pPr lvl="1" eaLnBrk="1" hangingPunct="1"/>
            <a:r>
              <a:rPr lang="en-GB" altLang="nl-NL" sz="1800" dirty="0"/>
              <a:t>Smelting reduction ironmaking process that can achieve at least 20% reduction in CO</a:t>
            </a:r>
            <a:r>
              <a:rPr lang="en-GB" altLang="nl-NL" sz="1800" baseline="-25000" dirty="0"/>
              <a:t>2</a:t>
            </a:r>
            <a:r>
              <a:rPr lang="en-GB" altLang="nl-NL" sz="1800" dirty="0"/>
              <a:t> emission intensity without carbon capture technology (more than 80% possible with CCS).</a:t>
            </a:r>
          </a:p>
          <a:p>
            <a:pPr lvl="1" eaLnBrk="1" hangingPunct="1"/>
            <a:r>
              <a:rPr lang="en-GB" altLang="nl-NL" sz="1800" dirty="0"/>
              <a:t>Oxygen based, therefore high CO</a:t>
            </a:r>
            <a:r>
              <a:rPr lang="en-GB" altLang="nl-NL" sz="1800" baseline="-25000" dirty="0"/>
              <a:t>2</a:t>
            </a:r>
            <a:r>
              <a:rPr lang="en-GB" altLang="nl-NL" sz="1800" dirty="0"/>
              <a:t> concentrations</a:t>
            </a:r>
          </a:p>
          <a:p>
            <a:pPr eaLnBrk="1" hangingPunct="1"/>
            <a:endParaRPr lang="en-GB" altLang="nl-NL" sz="2000" dirty="0"/>
          </a:p>
          <a:p>
            <a:pPr eaLnBrk="1" hangingPunct="1"/>
            <a:r>
              <a:rPr lang="en-GB" altLang="nl-NL" sz="2000" dirty="0"/>
              <a:t>Game changer technology</a:t>
            </a:r>
          </a:p>
          <a:p>
            <a:pPr lvl="1" eaLnBrk="1" hangingPunct="1">
              <a:buFont typeface="Arial" panose="020B0604020202020204" pitchFamily="34" charset="0"/>
              <a:buChar char="•"/>
            </a:pPr>
            <a:r>
              <a:rPr lang="en-GB" altLang="nl-NL" sz="1800" dirty="0"/>
              <a:t>Reduce CO</a:t>
            </a:r>
            <a:r>
              <a:rPr lang="en-GB" altLang="nl-NL" sz="1800" baseline="-25000" dirty="0"/>
              <a:t>2</a:t>
            </a:r>
            <a:r>
              <a:rPr lang="en-GB" altLang="nl-NL" sz="1800" dirty="0"/>
              <a:t> and other emissions</a:t>
            </a:r>
          </a:p>
          <a:p>
            <a:pPr lvl="2" eaLnBrk="1" hangingPunct="1">
              <a:buFont typeface="Arial" panose="020B0604020202020204" pitchFamily="34" charset="0"/>
              <a:buChar char="•"/>
            </a:pPr>
            <a:r>
              <a:rPr lang="en-GB" altLang="nl-NL" sz="1800" dirty="0"/>
              <a:t>No coking or ore agglomeration</a:t>
            </a:r>
          </a:p>
          <a:p>
            <a:pPr lvl="1" eaLnBrk="1" hangingPunct="1">
              <a:buFont typeface="Arial" panose="020B0604020202020204" pitchFamily="34" charset="0"/>
              <a:buChar char="•"/>
            </a:pPr>
            <a:r>
              <a:rPr lang="en-GB" altLang="nl-NL" sz="1800" dirty="0"/>
              <a:t>Flexible raw materials use</a:t>
            </a:r>
          </a:p>
          <a:p>
            <a:pPr eaLnBrk="1" hangingPunct="1">
              <a:buFontTx/>
              <a:buNone/>
            </a:pPr>
            <a:endParaRPr lang="en-GB" altLang="nl-NL" sz="2000" dirty="0"/>
          </a:p>
        </p:txBody>
      </p:sp>
      <p:sp>
        <p:nvSpPr>
          <p:cNvPr id="5" name="Slide Number Placeholder 4"/>
          <p:cNvSpPr>
            <a:spLocks noGrp="1"/>
          </p:cNvSpPr>
          <p:nvPr>
            <p:ph type="sldNum" sz="quarter" idx="10"/>
          </p:nvPr>
        </p:nvSpPr>
        <p:spPr/>
        <p:txBody>
          <a:bodyPr/>
          <a:lstStyle/>
          <a:p>
            <a:pPr>
              <a:defRPr/>
            </a:pPr>
            <a:fld id="{AD34CC43-344C-49F8-BF8C-3E6541012026}" type="slidenum">
              <a:rPr lang="en-GB" altLang="nl-NL"/>
              <a:pPr>
                <a:defRPr/>
              </a:pPr>
              <a:t>3</a:t>
            </a:fld>
            <a:endParaRPr lang="en-GB" altLang="nl-NL"/>
          </a:p>
        </p:txBody>
      </p:sp>
      <p:sp>
        <p:nvSpPr>
          <p:cNvPr id="7171" name="Rectangle 2"/>
          <p:cNvSpPr>
            <a:spLocks noGrp="1" noChangeArrowheads="1"/>
          </p:cNvSpPr>
          <p:nvPr>
            <p:ph type="title"/>
          </p:nvPr>
        </p:nvSpPr>
        <p:spPr/>
        <p:txBody>
          <a:bodyPr/>
          <a:lstStyle/>
          <a:p>
            <a:pPr eaLnBrk="1" hangingPunct="1"/>
            <a:r>
              <a:rPr lang="en-GB" altLang="nl-NL" sz="2400" dirty="0"/>
              <a:t>1.1 HIsarna development</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4002" t="-152" r="54938" b="2599"/>
          <a:stretch/>
        </p:blipFill>
        <p:spPr>
          <a:xfrm>
            <a:off x="5448300" y="1016000"/>
            <a:ext cx="3695700" cy="5854700"/>
          </a:xfrm>
          <a:prstGeom prst="rect">
            <a:avLst/>
          </a:prstGeom>
        </p:spPr>
      </p:pic>
    </p:spTree>
    <p:extLst>
      <p:ext uri="{BB962C8B-B14F-4D97-AF65-F5344CB8AC3E}">
        <p14:creationId xmlns:p14="http://schemas.microsoft.com/office/powerpoint/2010/main" val="84474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E69B703-C373-452D-8956-2446475CD258}" type="slidenum">
              <a:rPr lang="en-GB" altLang="nl-NL"/>
              <a:pPr>
                <a:defRPr/>
              </a:pPr>
              <a:t>4</a:t>
            </a:fld>
            <a:endParaRPr lang="en-GB" altLang="nl-NL"/>
          </a:p>
        </p:txBody>
      </p:sp>
      <p:sp>
        <p:nvSpPr>
          <p:cNvPr id="8195" name="Rectangle 2"/>
          <p:cNvSpPr>
            <a:spLocks noGrp="1" noChangeArrowheads="1"/>
          </p:cNvSpPr>
          <p:nvPr>
            <p:ph type="body" idx="1"/>
          </p:nvPr>
        </p:nvSpPr>
        <p:spPr>
          <a:xfrm>
            <a:off x="419100" y="1336675"/>
            <a:ext cx="8434388" cy="5486400"/>
          </a:xfrm>
        </p:spPr>
        <p:txBody>
          <a:bodyPr/>
          <a:lstStyle/>
          <a:p>
            <a:pPr marL="268288" indent="-268288" eaLnBrk="1" hangingPunct="1">
              <a:lnSpc>
                <a:spcPct val="120000"/>
              </a:lnSpc>
            </a:pPr>
            <a:r>
              <a:rPr lang="en-GB" altLang="nl-NL" sz="2000" dirty="0"/>
              <a:t>In 2004 several European steelmakers proactively started the ULCOS project with the objective to achieve 50 % reduction of the CO</a:t>
            </a:r>
            <a:r>
              <a:rPr lang="en-GB" altLang="nl-NL" sz="2000" baseline="-25000" dirty="0"/>
              <a:t>2</a:t>
            </a:r>
            <a:r>
              <a:rPr lang="en-GB" altLang="nl-NL" sz="2000" dirty="0"/>
              <a:t> emissions of steelmaking</a:t>
            </a:r>
          </a:p>
          <a:p>
            <a:pPr marL="268288" indent="-268288" eaLnBrk="1" hangingPunct="1">
              <a:lnSpc>
                <a:spcPct val="120000"/>
              </a:lnSpc>
            </a:pPr>
            <a:r>
              <a:rPr lang="en-GB" altLang="nl-NL" sz="2000" dirty="0"/>
              <a:t>HIsarna is one of the four process development that originate from the ULCOS project.</a:t>
            </a:r>
          </a:p>
          <a:p>
            <a:pPr marL="268288" indent="-268288" eaLnBrk="1" hangingPunct="1">
              <a:lnSpc>
                <a:spcPct val="120000"/>
              </a:lnSpc>
            </a:pPr>
            <a:r>
              <a:rPr lang="en-GB" altLang="nl-NL" sz="2000" dirty="0"/>
              <a:t>Since 2007 Tata Steel, Rio Tinto and ULCOS have been active developing this coal-based smelting reduction process. </a:t>
            </a:r>
          </a:p>
          <a:p>
            <a:pPr marL="268288" indent="-268288" eaLnBrk="1" hangingPunct="1">
              <a:lnSpc>
                <a:spcPct val="120000"/>
              </a:lnSpc>
            </a:pPr>
            <a:r>
              <a:rPr lang="en-GB" altLang="nl-NL" sz="2000" dirty="0"/>
              <a:t>In 2010 a dedicated pilot plant was built at Tata Steel in IJmuiden (NL)</a:t>
            </a:r>
          </a:p>
          <a:p>
            <a:pPr marL="268288" indent="-268288" eaLnBrk="1" hangingPunct="1">
              <a:lnSpc>
                <a:spcPct val="120000"/>
              </a:lnSpc>
            </a:pPr>
            <a:r>
              <a:rPr lang="en-GB" altLang="nl-NL" sz="2000" dirty="0"/>
              <a:t>To date over 75 </a:t>
            </a:r>
            <a:r>
              <a:rPr lang="en-GB" altLang="nl-NL" sz="2000" dirty="0" err="1"/>
              <a:t>mln</a:t>
            </a:r>
            <a:r>
              <a:rPr lang="en-GB" altLang="nl-NL" sz="2000" dirty="0"/>
              <a:t> Euro has been invested in this new technology.</a:t>
            </a:r>
          </a:p>
          <a:p>
            <a:pPr marL="268288" indent="-268288" eaLnBrk="1" hangingPunct="1">
              <a:lnSpc>
                <a:spcPct val="120000"/>
              </a:lnSpc>
            </a:pPr>
            <a:r>
              <a:rPr lang="en-GB" altLang="nl-NL" sz="2000" dirty="0"/>
              <a:t>The HIsarna process offers a combination of </a:t>
            </a:r>
            <a:r>
              <a:rPr lang="en-GB" altLang="nl-NL" sz="2000" b="1" dirty="0">
                <a:solidFill>
                  <a:schemeClr val="tx2"/>
                </a:solidFill>
              </a:rPr>
              <a:t>environmental</a:t>
            </a:r>
            <a:r>
              <a:rPr lang="en-GB" altLang="nl-NL" sz="2000" dirty="0"/>
              <a:t> and </a:t>
            </a:r>
            <a:r>
              <a:rPr lang="en-GB" altLang="nl-NL" sz="2000" b="1" dirty="0" err="1">
                <a:solidFill>
                  <a:schemeClr val="tx2"/>
                </a:solidFill>
              </a:rPr>
              <a:t>economical</a:t>
            </a:r>
            <a:r>
              <a:rPr lang="en-GB" altLang="nl-NL" sz="2200" dirty="0"/>
              <a:t> benefits.</a:t>
            </a:r>
          </a:p>
        </p:txBody>
      </p:sp>
      <p:sp>
        <p:nvSpPr>
          <p:cNvPr id="8196" name="Rectangle 3"/>
          <p:cNvSpPr>
            <a:spLocks noChangeArrowheads="1"/>
          </p:cNvSpPr>
          <p:nvPr/>
        </p:nvSpPr>
        <p:spPr bwMode="auto">
          <a:xfrm>
            <a:off x="401638" y="298450"/>
            <a:ext cx="7618412"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nl-NL" sz="2400" b="1" dirty="0">
                <a:solidFill>
                  <a:schemeClr val="tx2"/>
                </a:solidFill>
                <a:latin typeface="Tahoma" panose="020B0604030504040204" pitchFamily="34" charset="0"/>
              </a:rPr>
              <a:t>1.2 HIsarna development</a:t>
            </a:r>
            <a:br>
              <a:rPr lang="en-US" altLang="nl-NL" b="1" dirty="0">
                <a:solidFill>
                  <a:schemeClr val="tx2"/>
                </a:solidFill>
                <a:latin typeface="Tahoma" panose="020B0604030504040204" pitchFamily="34" charset="0"/>
              </a:rPr>
            </a:br>
            <a:endParaRPr lang="en-GB" altLang="nl-NL" b="1" dirty="0">
              <a:solidFill>
                <a:schemeClr val="tx2"/>
              </a:solidFill>
              <a:latin typeface="Tahoma" panose="020B0604030504040204" pitchFamily="34" charset="0"/>
            </a:endParaRPr>
          </a:p>
        </p:txBody>
      </p:sp>
      <p:pic>
        <p:nvPicPr>
          <p:cNvPr id="8197" name="Picture 4" descr="logo_avec-refle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4900" y="5726577"/>
            <a:ext cx="2579688" cy="113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69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pPr>
              <a:defRPr/>
            </a:pPr>
            <a:fld id="{B1D08B5E-E6C5-4140-BE88-4DABD3C289BC}" type="slidenum">
              <a:rPr lang="en-GB" altLang="nl-NL"/>
              <a:pPr>
                <a:defRPr/>
              </a:pPr>
              <a:t>5</a:t>
            </a:fld>
            <a:endParaRPr lang="en-GB" altLang="nl-NL"/>
          </a:p>
        </p:txBody>
      </p:sp>
      <p:graphicFrame>
        <p:nvGraphicFramePr>
          <p:cNvPr id="10243" name="Object 3"/>
          <p:cNvGraphicFramePr>
            <a:graphicFrameLocks/>
          </p:cNvGraphicFramePr>
          <p:nvPr/>
        </p:nvGraphicFramePr>
        <p:xfrm>
          <a:off x="465138" y="1724025"/>
          <a:ext cx="820737" cy="390525"/>
        </p:xfrm>
        <a:graphic>
          <a:graphicData uri="http://schemas.openxmlformats.org/presentationml/2006/ole">
            <mc:AlternateContent xmlns:mc="http://schemas.openxmlformats.org/markup-compatibility/2006">
              <mc:Choice xmlns:v="urn:schemas-microsoft-com:vml" Requires="v">
                <p:oleObj spid="_x0000_s10763" name="ClipArt" r:id="rId4" imgW="5267231" imgH="2905178" progId="MS_ClipArt_Gallery.2">
                  <p:embed/>
                </p:oleObj>
              </mc:Choice>
              <mc:Fallback>
                <p:oleObj name="ClipArt" r:id="rId4" imgW="5267231" imgH="2905178"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1724025"/>
                        <a:ext cx="8207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p:cNvGraphicFramePr>
          <p:nvPr/>
        </p:nvGraphicFramePr>
        <p:xfrm>
          <a:off x="455613" y="2986088"/>
          <a:ext cx="847725" cy="404812"/>
        </p:xfrm>
        <a:graphic>
          <a:graphicData uri="http://schemas.openxmlformats.org/presentationml/2006/ole">
            <mc:AlternateContent xmlns:mc="http://schemas.openxmlformats.org/markup-compatibility/2006">
              <mc:Choice xmlns:v="urn:schemas-microsoft-com:vml" Requires="v">
                <p:oleObj spid="_x0000_s10764" name="ClipArt" r:id="rId6" imgW="5311775" imgH="2949575" progId="MS_ClipArt_Gallery.2">
                  <p:embed/>
                </p:oleObj>
              </mc:Choice>
              <mc:Fallback>
                <p:oleObj name="ClipArt" r:id="rId6" imgW="5311775" imgH="2949575" progId="MS_ClipArt_Gallery.2">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3" y="2986088"/>
                        <a:ext cx="84772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5"/>
          <p:cNvSpPr>
            <a:spLocks noChangeArrowheads="1"/>
          </p:cNvSpPr>
          <p:nvPr/>
        </p:nvSpPr>
        <p:spPr bwMode="auto">
          <a:xfrm>
            <a:off x="327555" y="2150011"/>
            <a:ext cx="1273175" cy="33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2" rIns="92064" bIns="46032">
            <a:spAutoFit/>
          </a:bodyPr>
          <a:lstStyle>
            <a:lvl1pPr defTabSz="762000">
              <a:defRPr sz="2800">
                <a:solidFill>
                  <a:schemeClr val="tx1"/>
                </a:solidFill>
                <a:latin typeface="Arial" panose="020B0604020202020204" pitchFamily="34" charset="0"/>
                <a:cs typeface="Arial" panose="020B0604020202020204" pitchFamily="34" charset="0"/>
              </a:defRPr>
            </a:lvl1pPr>
            <a:lvl2pPr marL="742950" indent="-285750" defTabSz="762000">
              <a:defRPr sz="2800">
                <a:solidFill>
                  <a:schemeClr val="tx1"/>
                </a:solidFill>
                <a:latin typeface="Arial" panose="020B0604020202020204" pitchFamily="34" charset="0"/>
                <a:cs typeface="Arial" panose="020B0604020202020204" pitchFamily="34" charset="0"/>
              </a:defRPr>
            </a:lvl2pPr>
            <a:lvl3pPr marL="1143000" indent="-228600" defTabSz="762000">
              <a:defRPr sz="2800">
                <a:solidFill>
                  <a:schemeClr val="tx1"/>
                </a:solidFill>
                <a:latin typeface="Arial" panose="020B0604020202020204" pitchFamily="34" charset="0"/>
                <a:cs typeface="Arial" panose="020B0604020202020204" pitchFamily="34" charset="0"/>
              </a:defRPr>
            </a:lvl3pPr>
            <a:lvl4pPr marL="1600200" indent="-228600" defTabSz="762000">
              <a:defRPr sz="2800">
                <a:solidFill>
                  <a:schemeClr val="tx1"/>
                </a:solidFill>
                <a:latin typeface="Arial" panose="020B0604020202020204" pitchFamily="34" charset="0"/>
                <a:cs typeface="Arial" panose="020B0604020202020204" pitchFamily="34" charset="0"/>
              </a:defRPr>
            </a:lvl4pPr>
            <a:lvl5pPr marL="2057400" indent="-228600" defTabSz="762000">
              <a:defRPr sz="28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GB" altLang="nl-NL" sz="1600" i="1" dirty="0"/>
              <a:t>Iron ore</a:t>
            </a:r>
          </a:p>
        </p:txBody>
      </p:sp>
      <p:sp>
        <p:nvSpPr>
          <p:cNvPr id="10246" name="Rectangle 6"/>
          <p:cNvSpPr>
            <a:spLocks noChangeArrowheads="1"/>
          </p:cNvSpPr>
          <p:nvPr/>
        </p:nvSpPr>
        <p:spPr bwMode="auto">
          <a:xfrm>
            <a:off x="506644" y="3356245"/>
            <a:ext cx="605913" cy="33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2" rIns="92064" bIns="46032">
            <a:spAutoFit/>
          </a:bodyPr>
          <a:lstStyle>
            <a:lvl1pPr defTabSz="762000">
              <a:defRPr sz="2800">
                <a:solidFill>
                  <a:schemeClr val="tx1"/>
                </a:solidFill>
                <a:latin typeface="Arial" panose="020B0604020202020204" pitchFamily="34" charset="0"/>
                <a:cs typeface="Arial" panose="020B0604020202020204" pitchFamily="34" charset="0"/>
              </a:defRPr>
            </a:lvl1pPr>
            <a:lvl2pPr marL="742950" indent="-285750" defTabSz="762000">
              <a:defRPr sz="2800">
                <a:solidFill>
                  <a:schemeClr val="tx1"/>
                </a:solidFill>
                <a:latin typeface="Arial" panose="020B0604020202020204" pitchFamily="34" charset="0"/>
                <a:cs typeface="Arial" panose="020B0604020202020204" pitchFamily="34" charset="0"/>
              </a:defRPr>
            </a:lvl2pPr>
            <a:lvl3pPr marL="1143000" indent="-228600" defTabSz="762000">
              <a:defRPr sz="2800">
                <a:solidFill>
                  <a:schemeClr val="tx1"/>
                </a:solidFill>
                <a:latin typeface="Arial" panose="020B0604020202020204" pitchFamily="34" charset="0"/>
                <a:cs typeface="Arial" panose="020B0604020202020204" pitchFamily="34" charset="0"/>
              </a:defRPr>
            </a:lvl3pPr>
            <a:lvl4pPr marL="1600200" indent="-228600" defTabSz="762000">
              <a:defRPr sz="2800">
                <a:solidFill>
                  <a:schemeClr val="tx1"/>
                </a:solidFill>
                <a:latin typeface="Arial" panose="020B0604020202020204" pitchFamily="34" charset="0"/>
                <a:cs typeface="Arial" panose="020B0604020202020204" pitchFamily="34" charset="0"/>
              </a:defRPr>
            </a:lvl4pPr>
            <a:lvl5pPr marL="2057400" indent="-228600" defTabSz="762000">
              <a:defRPr sz="28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GB" altLang="nl-NL" sz="1600" i="1" dirty="0"/>
              <a:t>Coal</a:t>
            </a:r>
          </a:p>
        </p:txBody>
      </p:sp>
      <p:sp>
        <p:nvSpPr>
          <p:cNvPr id="10247" name="Line 7"/>
          <p:cNvSpPr>
            <a:spLocks noChangeShapeType="1"/>
          </p:cNvSpPr>
          <p:nvPr/>
        </p:nvSpPr>
        <p:spPr bwMode="auto">
          <a:xfrm>
            <a:off x="1403350" y="3168650"/>
            <a:ext cx="3730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8" name="Line 8"/>
          <p:cNvSpPr>
            <a:spLocks noChangeShapeType="1"/>
          </p:cNvSpPr>
          <p:nvPr/>
        </p:nvSpPr>
        <p:spPr bwMode="auto">
          <a:xfrm>
            <a:off x="3309938" y="1992313"/>
            <a:ext cx="4873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9" name="Line 9"/>
          <p:cNvSpPr>
            <a:spLocks noChangeShapeType="1"/>
          </p:cNvSpPr>
          <p:nvPr/>
        </p:nvSpPr>
        <p:spPr bwMode="auto">
          <a:xfrm>
            <a:off x="1371600" y="1981200"/>
            <a:ext cx="4111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0" name="Line 10"/>
          <p:cNvSpPr>
            <a:spLocks noChangeShapeType="1"/>
          </p:cNvSpPr>
          <p:nvPr/>
        </p:nvSpPr>
        <p:spPr bwMode="auto">
          <a:xfrm>
            <a:off x="5883275" y="2382838"/>
            <a:ext cx="646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a:p>
        </p:txBody>
      </p:sp>
      <p:sp>
        <p:nvSpPr>
          <p:cNvPr id="10251" name="Line 11"/>
          <p:cNvSpPr>
            <a:spLocks noChangeShapeType="1"/>
          </p:cNvSpPr>
          <p:nvPr/>
        </p:nvSpPr>
        <p:spPr bwMode="auto">
          <a:xfrm>
            <a:off x="3300413" y="3140075"/>
            <a:ext cx="4873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2" name="Rectangle 14"/>
          <p:cNvSpPr>
            <a:spLocks noChangeArrowheads="1"/>
          </p:cNvSpPr>
          <p:nvPr/>
        </p:nvSpPr>
        <p:spPr bwMode="auto">
          <a:xfrm>
            <a:off x="1524000" y="1284288"/>
            <a:ext cx="4619625" cy="2443162"/>
          </a:xfrm>
          <a:prstGeom prst="rect">
            <a:avLst/>
          </a:prstGeom>
          <a:noFill/>
          <a:ln w="22225">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10253" name="Text Box 15"/>
          <p:cNvSpPr txBox="1">
            <a:spLocks noChangeArrowheads="1"/>
          </p:cNvSpPr>
          <p:nvPr/>
        </p:nvSpPr>
        <p:spPr bwMode="auto">
          <a:xfrm>
            <a:off x="1584325" y="3360738"/>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nl-NL" altLang="nl-NL" sz="1800" b="1" i="1">
                <a:solidFill>
                  <a:schemeClr val="tx2"/>
                </a:solidFill>
              </a:rPr>
              <a:t>Coking/Agglomeration      Ironmaking</a:t>
            </a:r>
            <a:endParaRPr lang="en-GB" altLang="nl-NL" sz="1800" b="1" i="1">
              <a:solidFill>
                <a:schemeClr val="tx2"/>
              </a:solidFill>
            </a:endParaRPr>
          </a:p>
        </p:txBody>
      </p:sp>
      <p:sp>
        <p:nvSpPr>
          <p:cNvPr id="10254" name="Line 18"/>
          <p:cNvSpPr>
            <a:spLocks noChangeShapeType="1"/>
          </p:cNvSpPr>
          <p:nvPr/>
        </p:nvSpPr>
        <p:spPr bwMode="auto">
          <a:xfrm>
            <a:off x="104775" y="3970338"/>
            <a:ext cx="6426200"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aphicFrame>
        <p:nvGraphicFramePr>
          <p:cNvPr id="10255" name="Object 19"/>
          <p:cNvGraphicFramePr>
            <a:graphicFrameLocks/>
          </p:cNvGraphicFramePr>
          <p:nvPr/>
        </p:nvGraphicFramePr>
        <p:xfrm>
          <a:off x="430213" y="4254500"/>
          <a:ext cx="828675" cy="393700"/>
        </p:xfrm>
        <a:graphic>
          <a:graphicData uri="http://schemas.openxmlformats.org/presentationml/2006/ole">
            <mc:AlternateContent xmlns:mc="http://schemas.openxmlformats.org/markup-compatibility/2006">
              <mc:Choice xmlns:v="urn:schemas-microsoft-com:vml" Requires="v">
                <p:oleObj spid="_x0000_s10765" name="ClipArt" r:id="rId8" imgW="5267231" imgH="2905178" progId="MS_ClipArt_Gallery.2">
                  <p:embed/>
                </p:oleObj>
              </mc:Choice>
              <mc:Fallback>
                <p:oleObj name="ClipArt" r:id="rId8" imgW="5267231" imgH="2905178" progId="MS_ClipArt_Gallery.2">
                  <p:embed/>
                  <p:pic>
                    <p:nvPicPr>
                      <p:cNvPr id="0" name="Object 1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213" y="4254500"/>
                        <a:ext cx="8286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6" name="Object 20"/>
          <p:cNvGraphicFramePr>
            <a:graphicFrameLocks/>
          </p:cNvGraphicFramePr>
          <p:nvPr/>
        </p:nvGraphicFramePr>
        <p:xfrm>
          <a:off x="409575" y="5511800"/>
          <a:ext cx="866775" cy="412750"/>
        </p:xfrm>
        <a:graphic>
          <a:graphicData uri="http://schemas.openxmlformats.org/presentationml/2006/ole">
            <mc:AlternateContent xmlns:mc="http://schemas.openxmlformats.org/markup-compatibility/2006">
              <mc:Choice xmlns:v="urn:schemas-microsoft-com:vml" Requires="v">
                <p:oleObj spid="_x0000_s10766" name="ClipArt" r:id="rId10" imgW="5311775" imgH="2949575" progId="MS_ClipArt_Gallery.2">
                  <p:embed/>
                </p:oleObj>
              </mc:Choice>
              <mc:Fallback>
                <p:oleObj name="ClipArt" r:id="rId10" imgW="5311775" imgH="2949575" progId="MS_ClipArt_Gallery.2">
                  <p:embed/>
                  <p:pic>
                    <p:nvPicPr>
                      <p:cNvPr id="0" name="Object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5511800"/>
                        <a:ext cx="8667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7" name="Rectangle 21"/>
          <p:cNvSpPr>
            <a:spLocks noChangeArrowheads="1"/>
          </p:cNvSpPr>
          <p:nvPr/>
        </p:nvSpPr>
        <p:spPr bwMode="auto">
          <a:xfrm>
            <a:off x="289719" y="4666746"/>
            <a:ext cx="1273175" cy="33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2" rIns="92064" bIns="46032">
            <a:spAutoFit/>
          </a:bodyPr>
          <a:lstStyle>
            <a:lvl1pPr defTabSz="762000">
              <a:defRPr sz="2800">
                <a:solidFill>
                  <a:schemeClr val="tx1"/>
                </a:solidFill>
                <a:latin typeface="Arial" panose="020B0604020202020204" pitchFamily="34" charset="0"/>
                <a:cs typeface="Arial" panose="020B0604020202020204" pitchFamily="34" charset="0"/>
              </a:defRPr>
            </a:lvl1pPr>
            <a:lvl2pPr marL="742950" indent="-285750" defTabSz="762000">
              <a:defRPr sz="2800">
                <a:solidFill>
                  <a:schemeClr val="tx1"/>
                </a:solidFill>
                <a:latin typeface="Arial" panose="020B0604020202020204" pitchFamily="34" charset="0"/>
                <a:cs typeface="Arial" panose="020B0604020202020204" pitchFamily="34" charset="0"/>
              </a:defRPr>
            </a:lvl2pPr>
            <a:lvl3pPr marL="1143000" indent="-228600" defTabSz="762000">
              <a:defRPr sz="2800">
                <a:solidFill>
                  <a:schemeClr val="tx1"/>
                </a:solidFill>
                <a:latin typeface="Arial" panose="020B0604020202020204" pitchFamily="34" charset="0"/>
                <a:cs typeface="Arial" panose="020B0604020202020204" pitchFamily="34" charset="0"/>
              </a:defRPr>
            </a:lvl3pPr>
            <a:lvl4pPr marL="1600200" indent="-228600" defTabSz="762000">
              <a:defRPr sz="2800">
                <a:solidFill>
                  <a:schemeClr val="tx1"/>
                </a:solidFill>
                <a:latin typeface="Arial" panose="020B0604020202020204" pitchFamily="34" charset="0"/>
                <a:cs typeface="Arial" panose="020B0604020202020204" pitchFamily="34" charset="0"/>
              </a:defRPr>
            </a:lvl4pPr>
            <a:lvl5pPr marL="2057400" indent="-228600" defTabSz="762000">
              <a:defRPr sz="28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GB" altLang="nl-NL" sz="1600" i="1" dirty="0"/>
              <a:t>Iron ore</a:t>
            </a:r>
          </a:p>
        </p:txBody>
      </p:sp>
      <p:sp>
        <p:nvSpPr>
          <p:cNvPr id="10258" name="Rectangle 22"/>
          <p:cNvSpPr>
            <a:spLocks noChangeArrowheads="1"/>
          </p:cNvSpPr>
          <p:nvPr/>
        </p:nvSpPr>
        <p:spPr bwMode="auto">
          <a:xfrm>
            <a:off x="482575" y="5862902"/>
            <a:ext cx="605913" cy="33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64" tIns="46032" rIns="92064" bIns="46032">
            <a:spAutoFit/>
          </a:bodyPr>
          <a:lstStyle>
            <a:lvl1pPr defTabSz="762000">
              <a:defRPr sz="2800">
                <a:solidFill>
                  <a:schemeClr val="tx1"/>
                </a:solidFill>
                <a:latin typeface="Arial" panose="020B0604020202020204" pitchFamily="34" charset="0"/>
                <a:cs typeface="Arial" panose="020B0604020202020204" pitchFamily="34" charset="0"/>
              </a:defRPr>
            </a:lvl1pPr>
            <a:lvl2pPr marL="742950" indent="-285750" defTabSz="762000">
              <a:defRPr sz="2800">
                <a:solidFill>
                  <a:schemeClr val="tx1"/>
                </a:solidFill>
                <a:latin typeface="Arial" panose="020B0604020202020204" pitchFamily="34" charset="0"/>
                <a:cs typeface="Arial" panose="020B0604020202020204" pitchFamily="34" charset="0"/>
              </a:defRPr>
            </a:lvl2pPr>
            <a:lvl3pPr marL="1143000" indent="-228600" defTabSz="762000">
              <a:defRPr sz="2800">
                <a:solidFill>
                  <a:schemeClr val="tx1"/>
                </a:solidFill>
                <a:latin typeface="Arial" panose="020B0604020202020204" pitchFamily="34" charset="0"/>
                <a:cs typeface="Arial" panose="020B0604020202020204" pitchFamily="34" charset="0"/>
              </a:defRPr>
            </a:lvl3pPr>
            <a:lvl4pPr marL="1600200" indent="-228600" defTabSz="762000">
              <a:defRPr sz="2800">
                <a:solidFill>
                  <a:schemeClr val="tx1"/>
                </a:solidFill>
                <a:latin typeface="Arial" panose="020B0604020202020204" pitchFamily="34" charset="0"/>
                <a:cs typeface="Arial" panose="020B0604020202020204" pitchFamily="34" charset="0"/>
              </a:defRPr>
            </a:lvl4pPr>
            <a:lvl5pPr marL="2057400" indent="-228600" defTabSz="762000">
              <a:defRPr sz="28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GB" altLang="nl-NL" sz="1600" i="1" dirty="0"/>
              <a:t>Coal</a:t>
            </a:r>
          </a:p>
        </p:txBody>
      </p:sp>
      <p:sp>
        <p:nvSpPr>
          <p:cNvPr id="10259" name="Line 23"/>
          <p:cNvSpPr>
            <a:spLocks noChangeShapeType="1"/>
          </p:cNvSpPr>
          <p:nvPr/>
        </p:nvSpPr>
        <p:spPr bwMode="auto">
          <a:xfrm>
            <a:off x="1376363" y="5702300"/>
            <a:ext cx="3730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0" name="Line 24"/>
          <p:cNvSpPr>
            <a:spLocks noChangeShapeType="1"/>
          </p:cNvSpPr>
          <p:nvPr/>
        </p:nvSpPr>
        <p:spPr bwMode="auto">
          <a:xfrm>
            <a:off x="1344613" y="4514850"/>
            <a:ext cx="41116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1" name="Line 25"/>
          <p:cNvSpPr>
            <a:spLocks noChangeShapeType="1"/>
          </p:cNvSpPr>
          <p:nvPr/>
        </p:nvSpPr>
        <p:spPr bwMode="auto">
          <a:xfrm>
            <a:off x="3984625" y="5046663"/>
            <a:ext cx="646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nl-NL"/>
          </a:p>
        </p:txBody>
      </p:sp>
      <p:sp>
        <p:nvSpPr>
          <p:cNvPr id="10262" name="Rectangle 26"/>
          <p:cNvSpPr>
            <a:spLocks noChangeArrowheads="1"/>
          </p:cNvSpPr>
          <p:nvPr/>
        </p:nvSpPr>
        <p:spPr bwMode="auto">
          <a:xfrm>
            <a:off x="2030413" y="4240213"/>
            <a:ext cx="1885950" cy="209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nl-NL" altLang="nl-NL"/>
          </a:p>
        </p:txBody>
      </p:sp>
      <p:sp>
        <p:nvSpPr>
          <p:cNvPr id="10263" name="Text Box 27"/>
          <p:cNvSpPr txBox="1">
            <a:spLocks noChangeArrowheads="1"/>
          </p:cNvSpPr>
          <p:nvPr/>
        </p:nvSpPr>
        <p:spPr bwMode="auto">
          <a:xfrm>
            <a:off x="2203450" y="5976938"/>
            <a:ext cx="1638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nl-NL" altLang="nl-NL" sz="1800" b="1" i="1">
                <a:solidFill>
                  <a:schemeClr val="tx2"/>
                </a:solidFill>
              </a:rPr>
              <a:t>Ironmaking</a:t>
            </a:r>
            <a:endParaRPr lang="en-GB" altLang="nl-NL" sz="1800" b="1" i="1">
              <a:solidFill>
                <a:schemeClr val="tx2"/>
              </a:solidFill>
            </a:endParaRPr>
          </a:p>
        </p:txBody>
      </p:sp>
      <p:sp>
        <p:nvSpPr>
          <p:cNvPr id="10264" name="Rectangle 28"/>
          <p:cNvSpPr>
            <a:spLocks noChangeArrowheads="1"/>
          </p:cNvSpPr>
          <p:nvPr/>
        </p:nvSpPr>
        <p:spPr bwMode="auto">
          <a:xfrm>
            <a:off x="6486525" y="2197100"/>
            <a:ext cx="1273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2" rIns="92064" bIns="46032">
            <a:spAutoFit/>
          </a:bodyPr>
          <a:lstStyle>
            <a:lvl1pPr defTabSz="762000">
              <a:defRPr sz="2800">
                <a:solidFill>
                  <a:schemeClr val="tx1"/>
                </a:solidFill>
                <a:latin typeface="Arial" panose="020B0604020202020204" pitchFamily="34" charset="0"/>
                <a:cs typeface="Arial" panose="020B0604020202020204" pitchFamily="34" charset="0"/>
              </a:defRPr>
            </a:lvl1pPr>
            <a:lvl2pPr marL="742950" indent="-285750" defTabSz="762000">
              <a:defRPr sz="2800">
                <a:solidFill>
                  <a:schemeClr val="tx1"/>
                </a:solidFill>
                <a:latin typeface="Arial" panose="020B0604020202020204" pitchFamily="34" charset="0"/>
                <a:cs typeface="Arial" panose="020B0604020202020204" pitchFamily="34" charset="0"/>
              </a:defRPr>
            </a:lvl2pPr>
            <a:lvl3pPr marL="1143000" indent="-228600" defTabSz="762000">
              <a:defRPr sz="2800">
                <a:solidFill>
                  <a:schemeClr val="tx1"/>
                </a:solidFill>
                <a:latin typeface="Arial" panose="020B0604020202020204" pitchFamily="34" charset="0"/>
                <a:cs typeface="Arial" panose="020B0604020202020204" pitchFamily="34" charset="0"/>
              </a:defRPr>
            </a:lvl3pPr>
            <a:lvl4pPr marL="1600200" indent="-228600" defTabSz="762000">
              <a:defRPr sz="2800">
                <a:solidFill>
                  <a:schemeClr val="tx1"/>
                </a:solidFill>
                <a:latin typeface="Arial" panose="020B0604020202020204" pitchFamily="34" charset="0"/>
                <a:cs typeface="Arial" panose="020B0604020202020204" pitchFamily="34" charset="0"/>
              </a:defRPr>
            </a:lvl4pPr>
            <a:lvl5pPr marL="2057400" indent="-228600" defTabSz="762000">
              <a:defRPr sz="28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GB" altLang="nl-NL" sz="1800" i="1"/>
              <a:t>Hot metal</a:t>
            </a:r>
          </a:p>
        </p:txBody>
      </p:sp>
      <p:sp>
        <p:nvSpPr>
          <p:cNvPr id="10265" name="Rectangle 29"/>
          <p:cNvSpPr>
            <a:spLocks noChangeArrowheads="1"/>
          </p:cNvSpPr>
          <p:nvPr/>
        </p:nvSpPr>
        <p:spPr bwMode="auto">
          <a:xfrm>
            <a:off x="4589463" y="4857750"/>
            <a:ext cx="1273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4" tIns="46032" rIns="92064" bIns="46032">
            <a:spAutoFit/>
          </a:bodyPr>
          <a:lstStyle>
            <a:lvl1pPr defTabSz="762000">
              <a:defRPr sz="2800">
                <a:solidFill>
                  <a:schemeClr val="tx1"/>
                </a:solidFill>
                <a:latin typeface="Arial" panose="020B0604020202020204" pitchFamily="34" charset="0"/>
                <a:cs typeface="Arial" panose="020B0604020202020204" pitchFamily="34" charset="0"/>
              </a:defRPr>
            </a:lvl1pPr>
            <a:lvl2pPr marL="742950" indent="-285750" defTabSz="762000">
              <a:defRPr sz="2800">
                <a:solidFill>
                  <a:schemeClr val="tx1"/>
                </a:solidFill>
                <a:latin typeface="Arial" panose="020B0604020202020204" pitchFamily="34" charset="0"/>
                <a:cs typeface="Arial" panose="020B0604020202020204" pitchFamily="34" charset="0"/>
              </a:defRPr>
            </a:lvl2pPr>
            <a:lvl3pPr marL="1143000" indent="-228600" defTabSz="762000">
              <a:defRPr sz="2800">
                <a:solidFill>
                  <a:schemeClr val="tx1"/>
                </a:solidFill>
                <a:latin typeface="Arial" panose="020B0604020202020204" pitchFamily="34" charset="0"/>
                <a:cs typeface="Arial" panose="020B0604020202020204" pitchFamily="34" charset="0"/>
              </a:defRPr>
            </a:lvl3pPr>
            <a:lvl4pPr marL="1600200" indent="-228600" defTabSz="762000">
              <a:defRPr sz="2800">
                <a:solidFill>
                  <a:schemeClr val="tx1"/>
                </a:solidFill>
                <a:latin typeface="Arial" panose="020B0604020202020204" pitchFamily="34" charset="0"/>
                <a:cs typeface="Arial" panose="020B0604020202020204" pitchFamily="34" charset="0"/>
              </a:defRPr>
            </a:lvl4pPr>
            <a:lvl5pPr marL="2057400" indent="-228600" defTabSz="762000">
              <a:defRPr sz="2800">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GB" altLang="nl-NL" sz="1800" i="1"/>
              <a:t>Hot metal</a:t>
            </a:r>
          </a:p>
        </p:txBody>
      </p:sp>
      <p:sp>
        <p:nvSpPr>
          <p:cNvPr id="10266" name="Rectangle 30"/>
          <p:cNvSpPr>
            <a:spLocks noChangeArrowheads="1"/>
          </p:cNvSpPr>
          <p:nvPr/>
        </p:nvSpPr>
        <p:spPr bwMode="auto">
          <a:xfrm>
            <a:off x="4429125" y="5497513"/>
            <a:ext cx="43084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GB" altLang="nl-NL" sz="2000" b="1" i="1">
                <a:solidFill>
                  <a:schemeClr val="tx2"/>
                </a:solidFill>
                <a:latin typeface="Tahoma" panose="020B0604030504040204" pitchFamily="34" charset="0"/>
              </a:rPr>
              <a:t>Direct use of fine ores and coal</a:t>
            </a:r>
            <a:br>
              <a:rPr lang="en-GB" altLang="nl-NL" sz="2000" b="1" i="1">
                <a:solidFill>
                  <a:schemeClr val="tx2"/>
                </a:solidFill>
                <a:latin typeface="Tahoma" panose="020B0604030504040204" pitchFamily="34" charset="0"/>
              </a:rPr>
            </a:br>
            <a:r>
              <a:rPr lang="nl-NL" altLang="nl-NL" sz="2000" b="1" i="1">
                <a:solidFill>
                  <a:schemeClr val="tx2"/>
                </a:solidFill>
                <a:latin typeface="Tahoma" panose="020B0604030504040204" pitchFamily="34" charset="0"/>
              </a:rPr>
              <a:t>(no agglomeration and coking)</a:t>
            </a:r>
            <a:endParaRPr lang="en-GB" altLang="nl-NL" sz="2000" b="1" i="1">
              <a:solidFill>
                <a:schemeClr val="tx2"/>
              </a:solidFill>
              <a:latin typeface="Tahoma" panose="020B0604030504040204" pitchFamily="34" charset="0"/>
            </a:endParaRPr>
          </a:p>
        </p:txBody>
      </p:sp>
      <p:sp>
        <p:nvSpPr>
          <p:cNvPr id="10269" name="Rectangle 34"/>
          <p:cNvSpPr>
            <a:spLocks noChangeArrowheads="1"/>
          </p:cNvSpPr>
          <p:nvPr/>
        </p:nvSpPr>
        <p:spPr bwMode="auto">
          <a:xfrm>
            <a:off x="519113" y="750888"/>
            <a:ext cx="7618412"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r>
              <a:rPr lang="en-US" altLang="nl-NL" sz="3200" b="1">
                <a:solidFill>
                  <a:schemeClr val="tx2"/>
                </a:solidFill>
                <a:latin typeface="Tahoma" panose="020B0604030504040204" pitchFamily="34" charset="0"/>
              </a:rPr>
            </a:br>
            <a:endParaRPr lang="en-US" altLang="nl-NL" sz="1800">
              <a:solidFill>
                <a:schemeClr val="tx2"/>
              </a:solidFill>
              <a:latin typeface="Tahoma" panose="020B0604030504040204" pitchFamily="34" charset="0"/>
            </a:endParaRPr>
          </a:p>
        </p:txBody>
      </p:sp>
      <p:sp>
        <p:nvSpPr>
          <p:cNvPr id="10270" name="Rectangle 35"/>
          <p:cNvSpPr>
            <a:spLocks noGrp="1" noChangeArrowheads="1"/>
          </p:cNvSpPr>
          <p:nvPr>
            <p:ph type="title"/>
          </p:nvPr>
        </p:nvSpPr>
        <p:spPr>
          <a:xfrm>
            <a:off x="403225" y="390525"/>
            <a:ext cx="8337550" cy="360363"/>
          </a:xfrm>
          <a:noFill/>
        </p:spPr>
        <p:txBody>
          <a:bodyPr/>
          <a:lstStyle/>
          <a:p>
            <a:pPr eaLnBrk="1" hangingPunct="1"/>
            <a:r>
              <a:rPr lang="en-GB" altLang="nl-NL" sz="2400" dirty="0"/>
              <a:t>1.3 Comparison BF route - HIsarna</a:t>
            </a:r>
            <a:br>
              <a:rPr lang="en-GB" altLang="nl-NL" sz="2400" dirty="0"/>
            </a:br>
            <a:r>
              <a:rPr lang="en-GB" altLang="nl-NL" sz="2400" dirty="0"/>
              <a:t> </a:t>
            </a:r>
          </a:p>
        </p:txBody>
      </p:sp>
      <p:pic>
        <p:nvPicPr>
          <p:cNvPr id="10271" name="Picture 4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420938" y="4273550"/>
            <a:ext cx="1082675"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2" name="Picture 4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51050" y="2576513"/>
            <a:ext cx="9366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3" name="Picture 4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931988" y="1323975"/>
            <a:ext cx="117157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4" name="Picture 1"/>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4462463" y="1473200"/>
            <a:ext cx="1196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a:ext>
            </a:extLst>
          </a:blip>
          <a:stretch>
            <a:fillRect/>
          </a:stretch>
        </p:blipFill>
        <p:spPr>
          <a:xfrm>
            <a:off x="241301" y="1003300"/>
            <a:ext cx="4752009" cy="5354819"/>
          </a:xfrm>
          <a:prstGeom prst="rect">
            <a:avLst/>
          </a:prstGeom>
        </p:spPr>
      </p:pic>
      <p:sp>
        <p:nvSpPr>
          <p:cNvPr id="3" name="Title 2"/>
          <p:cNvSpPr>
            <a:spLocks noGrp="1"/>
          </p:cNvSpPr>
          <p:nvPr>
            <p:ph type="title"/>
          </p:nvPr>
        </p:nvSpPr>
        <p:spPr/>
        <p:txBody>
          <a:bodyPr/>
          <a:lstStyle/>
          <a:p>
            <a:r>
              <a:rPr lang="en-GB" altLang="nl-NL" sz="2400" dirty="0"/>
              <a:t>1.4. HIsarna – process layout</a:t>
            </a:r>
            <a:endParaRPr lang="nl-NL" sz="2400" dirty="0"/>
          </a:p>
        </p:txBody>
      </p:sp>
      <p:sp>
        <p:nvSpPr>
          <p:cNvPr id="8" name="Text Placeholder 7"/>
          <p:cNvSpPr>
            <a:spLocks noGrp="1"/>
          </p:cNvSpPr>
          <p:nvPr>
            <p:ph type="body" sz="half" idx="2"/>
          </p:nvPr>
        </p:nvSpPr>
        <p:spPr>
          <a:xfrm>
            <a:off x="5245100" y="1003300"/>
            <a:ext cx="3657599" cy="4883150"/>
          </a:xfrm>
        </p:spPr>
        <p:txBody>
          <a:bodyPr/>
          <a:lstStyle/>
          <a:p>
            <a:r>
              <a:rPr lang="en-US" sz="1400" dirty="0"/>
              <a:t>Iron ore is injected into the smelt cyclone, together with oxygen.</a:t>
            </a:r>
          </a:p>
          <a:p>
            <a:r>
              <a:rPr lang="en-US" sz="1400" dirty="0"/>
              <a:t>Hot CO rich gas from the SRV is combusted in the smelt cyclone, increasing the temperature and causing the iron to melt and partly pre-reduce.</a:t>
            </a:r>
          </a:p>
          <a:p>
            <a:r>
              <a:rPr lang="en-US" sz="1400" dirty="0"/>
              <a:t>The molten and partly reduced iron ore will form a liquid film along the wall of the cyclone after which it drops down into the slag layer in the SRV.</a:t>
            </a:r>
          </a:p>
          <a:p>
            <a:r>
              <a:rPr lang="en-US" sz="1400" dirty="0"/>
              <a:t>Granular coal is injected in the slag layer. This will fully reduce the iron ore to liquid hot metal and </a:t>
            </a:r>
            <a:r>
              <a:rPr lang="en-US" sz="1400" dirty="0" err="1"/>
              <a:t>carburise</a:t>
            </a:r>
            <a:r>
              <a:rPr lang="en-US" sz="1400" dirty="0"/>
              <a:t> the hot metal bath.</a:t>
            </a:r>
          </a:p>
          <a:p>
            <a:r>
              <a:rPr lang="en-US" sz="1400" dirty="0"/>
              <a:t>The reduction reaction produces CO gas. This is partly combusted with oxygen in the space between the top of the slag and bottom of the cyclone, in order to generate heat.</a:t>
            </a:r>
          </a:p>
          <a:p>
            <a:r>
              <a:rPr lang="en-US" sz="1400" dirty="0"/>
              <a:t>The splash and turbulence resulting from the injection processes ensure part of this heat is transported to the slag and metal bath.</a:t>
            </a:r>
          </a:p>
          <a:p>
            <a:pPr marL="0" indent="0">
              <a:buNone/>
            </a:pPr>
            <a:endParaRPr lang="nl-NL" sz="1400" dirty="0"/>
          </a:p>
        </p:txBody>
      </p:sp>
      <p:sp>
        <p:nvSpPr>
          <p:cNvPr id="2" name="Slide Number Placeholder 1"/>
          <p:cNvSpPr>
            <a:spLocks noGrp="1"/>
          </p:cNvSpPr>
          <p:nvPr>
            <p:ph type="sldNum" sz="quarter" idx="10"/>
          </p:nvPr>
        </p:nvSpPr>
        <p:spPr/>
        <p:txBody>
          <a:bodyPr/>
          <a:lstStyle/>
          <a:p>
            <a:pPr>
              <a:defRPr/>
            </a:pPr>
            <a:r>
              <a:rPr lang="en-GB" altLang="nl-NL" dirty="0"/>
              <a:t>#</a:t>
            </a:r>
          </a:p>
        </p:txBody>
      </p:sp>
      <p:sp>
        <p:nvSpPr>
          <p:cNvPr id="5" name="TextBox 4">
            <a:extLst>
              <a:ext uri="{FF2B5EF4-FFF2-40B4-BE49-F238E27FC236}">
                <a16:creationId xmlns:a16="http://schemas.microsoft.com/office/drawing/2014/main" id="{0C8EB015-F261-447F-9E59-548E2B4AD9B9}"/>
              </a:ext>
            </a:extLst>
          </p:cNvPr>
          <p:cNvSpPr txBox="1"/>
          <p:nvPr/>
        </p:nvSpPr>
        <p:spPr>
          <a:xfrm>
            <a:off x="3245765" y="2933096"/>
            <a:ext cx="1838965" cy="400110"/>
          </a:xfrm>
          <a:prstGeom prst="rect">
            <a:avLst/>
          </a:prstGeom>
          <a:noFill/>
        </p:spPr>
        <p:txBody>
          <a:bodyPr wrap="none" rtlCol="0">
            <a:spAutoFit/>
          </a:bodyPr>
          <a:lstStyle/>
          <a:p>
            <a:r>
              <a:rPr lang="en-GB" sz="2000" dirty="0">
                <a:solidFill>
                  <a:srgbClr val="FF0000"/>
                </a:solidFill>
              </a:rPr>
              <a:t>Smelt Cyclone</a:t>
            </a:r>
          </a:p>
        </p:txBody>
      </p:sp>
      <p:sp>
        <p:nvSpPr>
          <p:cNvPr id="7" name="TextBox 6">
            <a:extLst>
              <a:ext uri="{FF2B5EF4-FFF2-40B4-BE49-F238E27FC236}">
                <a16:creationId xmlns:a16="http://schemas.microsoft.com/office/drawing/2014/main" id="{65CBEF3A-193E-4E8D-986A-F7FA931C4C4C}"/>
              </a:ext>
            </a:extLst>
          </p:cNvPr>
          <p:cNvSpPr txBox="1"/>
          <p:nvPr/>
        </p:nvSpPr>
        <p:spPr>
          <a:xfrm>
            <a:off x="3245765" y="3518263"/>
            <a:ext cx="709040" cy="400110"/>
          </a:xfrm>
          <a:prstGeom prst="rect">
            <a:avLst/>
          </a:prstGeom>
          <a:noFill/>
        </p:spPr>
        <p:txBody>
          <a:bodyPr wrap="none" rtlCol="0">
            <a:spAutoFit/>
          </a:bodyPr>
          <a:lstStyle/>
          <a:p>
            <a:r>
              <a:rPr lang="en-GB" sz="2000" dirty="0">
                <a:solidFill>
                  <a:srgbClr val="FF0000"/>
                </a:solidFill>
              </a:rPr>
              <a:t>SRV</a:t>
            </a:r>
          </a:p>
        </p:txBody>
      </p:sp>
      <p:cxnSp>
        <p:nvCxnSpPr>
          <p:cNvPr id="9" name="Straight Connector 8">
            <a:extLst>
              <a:ext uri="{FF2B5EF4-FFF2-40B4-BE49-F238E27FC236}">
                <a16:creationId xmlns:a16="http://schemas.microsoft.com/office/drawing/2014/main" id="{37072EB2-DC16-4CB5-8791-B07521C0C3BC}"/>
              </a:ext>
            </a:extLst>
          </p:cNvPr>
          <p:cNvCxnSpPr/>
          <p:nvPr/>
        </p:nvCxnSpPr>
        <p:spPr>
          <a:xfrm>
            <a:off x="3181398" y="3339737"/>
            <a:ext cx="175603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5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pPr>
              <a:defRPr/>
            </a:pPr>
            <a:fld id="{B1D08B5E-E6C5-4140-BE88-4DABD3C289BC}" type="slidenum">
              <a:rPr lang="en-GB" altLang="nl-NL"/>
              <a:pPr>
                <a:defRPr/>
              </a:pPr>
              <a:t>7</a:t>
            </a:fld>
            <a:endParaRPr lang="en-GB" altLang="nl-NL"/>
          </a:p>
        </p:txBody>
      </p:sp>
      <p:sp>
        <p:nvSpPr>
          <p:cNvPr id="10269" name="Rectangle 34"/>
          <p:cNvSpPr>
            <a:spLocks noChangeArrowheads="1"/>
          </p:cNvSpPr>
          <p:nvPr/>
        </p:nvSpPr>
        <p:spPr bwMode="auto">
          <a:xfrm>
            <a:off x="519113" y="750888"/>
            <a:ext cx="7618412"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br>
              <a:rPr lang="en-US" altLang="nl-NL" sz="3200" b="1">
                <a:solidFill>
                  <a:schemeClr val="tx2"/>
                </a:solidFill>
                <a:latin typeface="Tahoma" panose="020B0604030504040204" pitchFamily="34" charset="0"/>
              </a:rPr>
            </a:br>
            <a:endParaRPr lang="en-US" altLang="nl-NL" sz="1800">
              <a:solidFill>
                <a:schemeClr val="tx2"/>
              </a:solidFill>
              <a:latin typeface="Tahoma" panose="020B0604030504040204" pitchFamily="34" charset="0"/>
            </a:endParaRPr>
          </a:p>
        </p:txBody>
      </p:sp>
      <p:sp>
        <p:nvSpPr>
          <p:cNvPr id="10270" name="Rectangle 35"/>
          <p:cNvSpPr>
            <a:spLocks noGrp="1" noChangeArrowheads="1"/>
          </p:cNvSpPr>
          <p:nvPr>
            <p:ph type="title"/>
          </p:nvPr>
        </p:nvSpPr>
        <p:spPr>
          <a:xfrm>
            <a:off x="403225" y="390525"/>
            <a:ext cx="8337550" cy="360363"/>
          </a:xfrm>
          <a:noFill/>
        </p:spPr>
        <p:txBody>
          <a:bodyPr/>
          <a:lstStyle/>
          <a:p>
            <a:pPr eaLnBrk="1" hangingPunct="1"/>
            <a:r>
              <a:rPr lang="en-GB" altLang="nl-NL" sz="2400" dirty="0"/>
              <a:t>1.5 HIsarna – Benefits</a:t>
            </a:r>
          </a:p>
        </p:txBody>
      </p:sp>
      <p:sp>
        <p:nvSpPr>
          <p:cNvPr id="36" name="Rectangle 35"/>
          <p:cNvSpPr txBox="1">
            <a:spLocks noChangeArrowheads="1"/>
          </p:cNvSpPr>
          <p:nvPr/>
        </p:nvSpPr>
        <p:spPr bwMode="auto">
          <a:xfrm>
            <a:off x="395288" y="907256"/>
            <a:ext cx="83375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3200" b="1">
                <a:solidFill>
                  <a:schemeClr val="tx2"/>
                </a:solidFill>
                <a:latin typeface="Tahoma" panose="020B0604030504040204" pitchFamily="34" charset="0"/>
                <a:cs typeface="Arial" panose="020B0604020202020204" pitchFamily="34" charset="0"/>
              </a:defRPr>
            </a:lvl5pPr>
            <a:lvl6pPr marL="4572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6pPr>
            <a:lvl7pPr marL="9144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7pPr>
            <a:lvl8pPr marL="13716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8pPr>
            <a:lvl9pPr marL="1828800" algn="l" rtl="0" fontAlgn="base">
              <a:spcBef>
                <a:spcPct val="0"/>
              </a:spcBef>
              <a:spcAft>
                <a:spcPct val="0"/>
              </a:spcAft>
              <a:defRPr sz="3200" b="1">
                <a:solidFill>
                  <a:schemeClr val="tx2"/>
                </a:solidFill>
                <a:latin typeface="Tahoma" panose="020B0604030504040204" pitchFamily="34" charset="0"/>
                <a:cs typeface="Arial" panose="020B0604020202020204" pitchFamily="34" charset="0"/>
              </a:defRPr>
            </a:lvl9pPr>
          </a:lstStyle>
          <a:p>
            <a:pPr eaLnBrk="1" hangingPunct="1"/>
            <a:endParaRPr lang="en-GB" altLang="nl-NL" sz="2000" dirty="0"/>
          </a:p>
        </p:txBody>
      </p:sp>
      <p:sp>
        <p:nvSpPr>
          <p:cNvPr id="34" name="Rectangle 3"/>
          <p:cNvSpPr txBox="1">
            <a:spLocks noChangeArrowheads="1"/>
          </p:cNvSpPr>
          <p:nvPr/>
        </p:nvSpPr>
        <p:spPr>
          <a:xfrm>
            <a:off x="2463800" y="1862659"/>
            <a:ext cx="6383867" cy="3821642"/>
          </a:xfrm>
          <a:prstGeom prst="rect">
            <a:avLst/>
          </a:prstGeom>
        </p:spPr>
        <p:txBody>
          <a:bodyPr/>
          <a:lstStyle>
            <a:lvl1pPr marL="288925" indent="-288925" algn="l" rtl="0" eaLnBrk="0" fontAlgn="base" hangingPunct="0">
              <a:spcBef>
                <a:spcPct val="25000"/>
              </a:spcBef>
              <a:spcAft>
                <a:spcPct val="0"/>
              </a:spcAft>
              <a:buClr>
                <a:schemeClr val="accent1"/>
              </a:buClr>
              <a:buChar char="•"/>
              <a:defRPr sz="2400" kern="1200">
                <a:solidFill>
                  <a:schemeClr val="tx1"/>
                </a:solidFill>
                <a:latin typeface="+mn-lt"/>
                <a:ea typeface="+mn-ea"/>
                <a:cs typeface="+mn-cs"/>
              </a:defRPr>
            </a:lvl1pPr>
            <a:lvl2pPr marL="571500" indent="-280988" algn="l" rtl="0" eaLnBrk="0" fontAlgn="base" hangingPunct="0">
              <a:spcBef>
                <a:spcPct val="25000"/>
              </a:spcBef>
              <a:spcAft>
                <a:spcPct val="0"/>
              </a:spcAft>
              <a:buClr>
                <a:schemeClr val="tx2"/>
              </a:buClr>
              <a:buChar char="•"/>
              <a:defRPr sz="2200" kern="1200">
                <a:solidFill>
                  <a:schemeClr val="tx1"/>
                </a:solidFill>
                <a:latin typeface="+mn-lt"/>
                <a:ea typeface="+mn-ea"/>
                <a:cs typeface="+mn-cs"/>
              </a:defRPr>
            </a:lvl2pPr>
            <a:lvl3pPr marL="838200" indent="-265113" algn="l" rtl="0" eaLnBrk="0" fontAlgn="base" hangingPunct="0">
              <a:spcBef>
                <a:spcPct val="25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3pPr>
            <a:lvl4pPr marL="1020763" indent="-180975" algn="l" rtl="0" eaLnBrk="0" fontAlgn="base" hangingPunct="0">
              <a:spcBef>
                <a:spcPct val="0"/>
              </a:spcBef>
              <a:spcAft>
                <a:spcPct val="30000"/>
              </a:spcAft>
              <a:buClr>
                <a:schemeClr val="tx1"/>
              </a:buClr>
              <a:buSzPct val="90000"/>
              <a:buFont typeface="Arial" panose="020B0604020202020204" pitchFamily="34" charset="0"/>
              <a:buChar char="•"/>
              <a:defRPr sz="1400" kern="1200">
                <a:solidFill>
                  <a:schemeClr val="tx1"/>
                </a:solidFill>
                <a:latin typeface="+mn-lt"/>
                <a:ea typeface="+mn-ea"/>
                <a:cs typeface="+mn-cs"/>
              </a:defRPr>
            </a:lvl4pPr>
            <a:lvl5pPr marL="1327150" indent="-249238" algn="l" rtl="0" eaLnBrk="0" fontAlgn="base" hangingPunct="0">
              <a:spcBef>
                <a:spcPct val="0"/>
              </a:spcBef>
              <a:spcAft>
                <a:spcPct val="65000"/>
              </a:spcAft>
              <a:buChar char="»"/>
              <a:defRPr sz="14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nl-NL" altLang="nl-NL" sz="1800" u="sng" dirty="0" err="1"/>
              <a:t>Environmental</a:t>
            </a:r>
            <a:r>
              <a:rPr lang="nl-NL" altLang="nl-NL" sz="1800" u="sng" dirty="0"/>
              <a:t> benefits</a:t>
            </a:r>
          </a:p>
          <a:p>
            <a:pPr eaLnBrk="1" hangingPunct="1"/>
            <a:r>
              <a:rPr lang="nl-NL" altLang="nl-NL" sz="1800" dirty="0" err="1"/>
              <a:t>Lower</a:t>
            </a:r>
            <a:r>
              <a:rPr lang="nl-NL" altLang="nl-NL" sz="1800" dirty="0"/>
              <a:t> CO</a:t>
            </a:r>
            <a:r>
              <a:rPr lang="nl-NL" altLang="nl-NL" sz="1800" baseline="-25000" dirty="0"/>
              <a:t>2</a:t>
            </a:r>
            <a:r>
              <a:rPr lang="nl-NL" altLang="nl-NL" sz="1800" dirty="0"/>
              <a:t> </a:t>
            </a:r>
            <a:r>
              <a:rPr lang="nl-NL" altLang="nl-NL" sz="1800" dirty="0" err="1"/>
              <a:t>emissions</a:t>
            </a:r>
            <a:endParaRPr lang="nl-NL" altLang="nl-NL" sz="1800" dirty="0"/>
          </a:p>
          <a:p>
            <a:pPr eaLnBrk="1" hangingPunct="1"/>
            <a:r>
              <a:rPr lang="nl-NL" altLang="nl-NL" sz="1800" dirty="0" err="1"/>
              <a:t>Lower</a:t>
            </a:r>
            <a:r>
              <a:rPr lang="nl-NL" altLang="nl-NL" sz="1800" dirty="0"/>
              <a:t> </a:t>
            </a:r>
            <a:r>
              <a:rPr lang="nl-NL" altLang="nl-NL" sz="1800" dirty="0" err="1"/>
              <a:t>emissions</a:t>
            </a:r>
            <a:r>
              <a:rPr lang="nl-NL" altLang="nl-NL" sz="1800" dirty="0"/>
              <a:t> SO</a:t>
            </a:r>
            <a:r>
              <a:rPr lang="nl-NL" altLang="nl-NL" sz="1800" baseline="-25000" dirty="0"/>
              <a:t>X</a:t>
            </a:r>
            <a:r>
              <a:rPr lang="nl-NL" altLang="nl-NL" sz="1800" dirty="0"/>
              <a:t>, NO</a:t>
            </a:r>
            <a:r>
              <a:rPr lang="nl-NL" altLang="nl-NL" sz="1800" baseline="-25000" dirty="0"/>
              <a:t>X</a:t>
            </a:r>
            <a:r>
              <a:rPr lang="nl-NL" altLang="nl-NL" sz="1800" dirty="0"/>
              <a:t>, dioxines </a:t>
            </a:r>
            <a:r>
              <a:rPr lang="nl-NL" altLang="nl-NL" sz="1800" dirty="0" err="1"/>
              <a:t>and</a:t>
            </a:r>
            <a:r>
              <a:rPr lang="nl-NL" altLang="nl-NL" sz="1800" dirty="0"/>
              <a:t> fine </a:t>
            </a:r>
            <a:r>
              <a:rPr lang="nl-NL" altLang="nl-NL" sz="1800" dirty="0" err="1"/>
              <a:t>dust</a:t>
            </a:r>
            <a:endParaRPr lang="nl-NL" altLang="nl-NL" sz="1800" dirty="0"/>
          </a:p>
          <a:p>
            <a:pPr eaLnBrk="1" hangingPunct="1"/>
            <a:r>
              <a:rPr lang="nl-NL" altLang="nl-NL" sz="1800" dirty="0" err="1"/>
              <a:t>Minimizing</a:t>
            </a:r>
            <a:r>
              <a:rPr lang="nl-NL" altLang="nl-NL" sz="1800" dirty="0"/>
              <a:t> </a:t>
            </a:r>
            <a:r>
              <a:rPr lang="nl-NL" altLang="nl-NL" sz="1800" dirty="0" err="1"/>
              <a:t>the</a:t>
            </a:r>
            <a:r>
              <a:rPr lang="nl-NL" altLang="nl-NL" sz="1800" dirty="0"/>
              <a:t> </a:t>
            </a:r>
            <a:r>
              <a:rPr lang="nl-NL" altLang="nl-NL" sz="1800" dirty="0" err="1"/>
              <a:t>landfilling</a:t>
            </a:r>
            <a:r>
              <a:rPr lang="nl-NL" altLang="nl-NL" sz="1800" dirty="0"/>
              <a:t> of </a:t>
            </a:r>
            <a:r>
              <a:rPr lang="nl-NL" altLang="nl-NL" sz="1800" dirty="0" err="1"/>
              <a:t>slags</a:t>
            </a:r>
            <a:r>
              <a:rPr lang="nl-NL" altLang="nl-NL" sz="1800" dirty="0"/>
              <a:t> and </a:t>
            </a:r>
            <a:r>
              <a:rPr lang="nl-NL" altLang="nl-NL" sz="1800" dirty="0" err="1"/>
              <a:t>dusts</a:t>
            </a:r>
            <a:r>
              <a:rPr lang="nl-NL" altLang="nl-NL" sz="1800" dirty="0"/>
              <a:t> </a:t>
            </a:r>
            <a:r>
              <a:rPr lang="nl-NL" altLang="nl-NL" sz="1800" dirty="0" err="1"/>
              <a:t>through</a:t>
            </a:r>
            <a:r>
              <a:rPr lang="nl-NL" altLang="nl-NL" sz="1800" dirty="0"/>
              <a:t> recycling</a:t>
            </a:r>
          </a:p>
          <a:p>
            <a:pPr marL="0" indent="0" eaLnBrk="1" hangingPunct="1">
              <a:buNone/>
            </a:pPr>
            <a:endParaRPr lang="nl-NL" altLang="nl-NL" sz="1800" dirty="0"/>
          </a:p>
          <a:p>
            <a:pPr marL="0" indent="0" eaLnBrk="1" hangingPunct="1">
              <a:buNone/>
            </a:pPr>
            <a:r>
              <a:rPr lang="nl-NL" altLang="nl-NL" sz="1800" u="sng" dirty="0" err="1"/>
              <a:t>Economic</a:t>
            </a:r>
            <a:r>
              <a:rPr lang="nl-NL" altLang="nl-NL" sz="1800" u="sng" dirty="0"/>
              <a:t> benefits</a:t>
            </a:r>
          </a:p>
          <a:p>
            <a:pPr eaLnBrk="1" hangingPunct="1"/>
            <a:r>
              <a:rPr lang="nl-NL" altLang="nl-NL" sz="1800" dirty="0"/>
              <a:t>Ironmaking </a:t>
            </a:r>
            <a:r>
              <a:rPr lang="nl-NL" altLang="nl-NL" sz="1800" dirty="0" err="1"/>
              <a:t>with</a:t>
            </a:r>
            <a:r>
              <a:rPr lang="nl-NL" altLang="nl-NL" sz="1800" dirty="0"/>
              <a:t> low </a:t>
            </a:r>
            <a:r>
              <a:rPr lang="nl-NL" altLang="nl-NL" sz="1800" dirty="0" err="1"/>
              <a:t>cost</a:t>
            </a:r>
            <a:r>
              <a:rPr lang="nl-NL" altLang="nl-NL" sz="1800" dirty="0"/>
              <a:t> </a:t>
            </a:r>
            <a:r>
              <a:rPr lang="nl-NL" altLang="nl-NL" sz="1800" dirty="0" err="1"/>
              <a:t>raw</a:t>
            </a:r>
            <a:r>
              <a:rPr lang="nl-NL" altLang="nl-NL" sz="1800" dirty="0"/>
              <a:t> </a:t>
            </a:r>
            <a:r>
              <a:rPr lang="nl-NL" altLang="nl-NL" sz="1800" dirty="0" err="1"/>
              <a:t>materials</a:t>
            </a:r>
            <a:r>
              <a:rPr lang="nl-NL" altLang="nl-NL" sz="1800" dirty="0"/>
              <a:t>, non-</a:t>
            </a:r>
            <a:r>
              <a:rPr lang="nl-NL" altLang="nl-NL" sz="1800" dirty="0" err="1"/>
              <a:t>coking</a:t>
            </a:r>
            <a:r>
              <a:rPr lang="nl-NL" altLang="nl-NL" sz="1800" dirty="0"/>
              <a:t> </a:t>
            </a:r>
            <a:r>
              <a:rPr lang="nl-NL" altLang="nl-NL" sz="1800" dirty="0" err="1"/>
              <a:t>coals</a:t>
            </a:r>
            <a:r>
              <a:rPr lang="nl-NL" altLang="nl-NL" sz="1800" dirty="0"/>
              <a:t> and low </a:t>
            </a:r>
            <a:r>
              <a:rPr lang="nl-NL" altLang="nl-NL" sz="1800" dirty="0" err="1"/>
              <a:t>grade</a:t>
            </a:r>
            <a:r>
              <a:rPr lang="nl-NL" altLang="nl-NL" sz="1800" dirty="0"/>
              <a:t> </a:t>
            </a:r>
            <a:r>
              <a:rPr lang="nl-NL" altLang="nl-NL" sz="1800" dirty="0" err="1"/>
              <a:t>ores</a:t>
            </a:r>
            <a:r>
              <a:rPr lang="nl-NL" altLang="nl-NL" sz="1800" dirty="0"/>
              <a:t>. </a:t>
            </a:r>
          </a:p>
          <a:p>
            <a:pPr eaLnBrk="1" hangingPunct="1"/>
            <a:r>
              <a:rPr lang="nl-NL" altLang="nl-NL" sz="1800" dirty="0"/>
              <a:t>Recycling of waste oxides, </a:t>
            </a:r>
            <a:r>
              <a:rPr lang="nl-NL" altLang="nl-NL" sz="1800" dirty="0" err="1"/>
              <a:t>slags</a:t>
            </a:r>
            <a:r>
              <a:rPr lang="nl-NL" altLang="nl-NL" sz="1800" dirty="0"/>
              <a:t> and </a:t>
            </a:r>
            <a:r>
              <a:rPr lang="nl-NL" altLang="nl-NL" sz="1800" dirty="0" err="1"/>
              <a:t>galvanised</a:t>
            </a:r>
            <a:r>
              <a:rPr lang="nl-NL" altLang="nl-NL" sz="1800" dirty="0"/>
              <a:t> </a:t>
            </a:r>
            <a:r>
              <a:rPr lang="nl-NL" altLang="nl-NL" sz="1800" dirty="0" err="1"/>
              <a:t>scrap</a:t>
            </a:r>
            <a:endParaRPr lang="nl-NL" altLang="nl-NL" sz="1800" dirty="0"/>
          </a:p>
          <a:p>
            <a:pPr eaLnBrk="1" hangingPunct="1"/>
            <a:r>
              <a:rPr lang="nl-NL" altLang="nl-NL" sz="1800" dirty="0" err="1"/>
              <a:t>Lower</a:t>
            </a:r>
            <a:r>
              <a:rPr lang="nl-NL" altLang="nl-NL" sz="1800" dirty="0"/>
              <a:t> steelmaking </a:t>
            </a:r>
            <a:r>
              <a:rPr lang="nl-NL" altLang="nl-NL" sz="1800" dirty="0" err="1"/>
              <a:t>costs</a:t>
            </a:r>
            <a:r>
              <a:rPr lang="nl-NL" altLang="nl-NL" sz="1800" dirty="0"/>
              <a:t> </a:t>
            </a:r>
            <a:r>
              <a:rPr lang="nl-NL" altLang="nl-NL" sz="1800" dirty="0" err="1"/>
              <a:t>because</a:t>
            </a:r>
            <a:r>
              <a:rPr lang="nl-NL" altLang="nl-NL" sz="1800" dirty="0"/>
              <a:t> of low Si, P in hot metal</a:t>
            </a:r>
          </a:p>
          <a:p>
            <a:pPr eaLnBrk="1" hangingPunct="1"/>
            <a:r>
              <a:rPr lang="nl-NL" altLang="nl-NL" sz="1800" dirty="0"/>
              <a:t>Greenfield </a:t>
            </a:r>
            <a:r>
              <a:rPr lang="nl-NL" altLang="nl-NL" sz="1800" dirty="0" err="1"/>
              <a:t>developments</a:t>
            </a:r>
            <a:r>
              <a:rPr lang="nl-NL" altLang="nl-NL" sz="1800" dirty="0"/>
              <a:t> </a:t>
            </a:r>
            <a:r>
              <a:rPr lang="nl-NL" altLang="nl-NL" sz="1800" dirty="0" err="1"/>
              <a:t>with</a:t>
            </a:r>
            <a:r>
              <a:rPr lang="nl-NL" altLang="nl-NL" sz="1800" dirty="0"/>
              <a:t> </a:t>
            </a:r>
            <a:r>
              <a:rPr lang="nl-NL" altLang="nl-NL" sz="1800" dirty="0" err="1"/>
              <a:t>much</a:t>
            </a:r>
            <a:r>
              <a:rPr lang="nl-NL" altLang="nl-NL" sz="1800" dirty="0"/>
              <a:t> </a:t>
            </a:r>
            <a:r>
              <a:rPr lang="nl-NL" altLang="nl-NL" sz="1800" dirty="0" err="1"/>
              <a:t>lower</a:t>
            </a:r>
            <a:r>
              <a:rPr lang="nl-NL" altLang="nl-NL" sz="1800" dirty="0"/>
              <a:t> CAPEX</a:t>
            </a:r>
          </a:p>
          <a:p>
            <a:pPr marL="0" indent="0" eaLnBrk="1" hangingPunct="1">
              <a:buFontTx/>
              <a:buNone/>
            </a:pPr>
            <a:endParaRPr lang="en-GB" altLang="nl-NL" sz="1800" b="1" dirty="0"/>
          </a:p>
          <a:p>
            <a:pPr marL="457200" indent="-457200" eaLnBrk="1" hangingPunct="1"/>
            <a:endParaRPr lang="en-GB" altLang="nl-NL" sz="1800" dirty="0"/>
          </a:p>
        </p:txBody>
      </p:sp>
      <p:sp>
        <p:nvSpPr>
          <p:cNvPr id="37" name="Rectangle 3"/>
          <p:cNvSpPr txBox="1">
            <a:spLocks noChangeArrowheads="1"/>
          </p:cNvSpPr>
          <p:nvPr/>
        </p:nvSpPr>
        <p:spPr>
          <a:xfrm>
            <a:off x="403225" y="1089029"/>
            <a:ext cx="8249708" cy="1030223"/>
          </a:xfrm>
          <a:prstGeom prst="rect">
            <a:avLst/>
          </a:prstGeom>
        </p:spPr>
        <p:txBody>
          <a:bodyPr/>
          <a:lstStyle>
            <a:lvl1pPr marL="288925" indent="-288925" algn="l" rtl="0" eaLnBrk="0" fontAlgn="base" hangingPunct="0">
              <a:spcBef>
                <a:spcPct val="25000"/>
              </a:spcBef>
              <a:spcAft>
                <a:spcPct val="0"/>
              </a:spcAft>
              <a:buClr>
                <a:schemeClr val="accent1"/>
              </a:buClr>
              <a:buChar char="•"/>
              <a:defRPr sz="2400" kern="1200">
                <a:solidFill>
                  <a:schemeClr val="tx1"/>
                </a:solidFill>
                <a:latin typeface="+mn-lt"/>
                <a:ea typeface="+mn-ea"/>
                <a:cs typeface="+mn-cs"/>
              </a:defRPr>
            </a:lvl1pPr>
            <a:lvl2pPr marL="571500" indent="-280988" algn="l" rtl="0" eaLnBrk="0" fontAlgn="base" hangingPunct="0">
              <a:spcBef>
                <a:spcPct val="25000"/>
              </a:spcBef>
              <a:spcAft>
                <a:spcPct val="0"/>
              </a:spcAft>
              <a:buClr>
                <a:schemeClr val="tx2"/>
              </a:buClr>
              <a:buChar char="•"/>
              <a:defRPr sz="2200" kern="1200">
                <a:solidFill>
                  <a:schemeClr val="tx1"/>
                </a:solidFill>
                <a:latin typeface="+mn-lt"/>
                <a:ea typeface="+mn-ea"/>
                <a:cs typeface="+mn-cs"/>
              </a:defRPr>
            </a:lvl2pPr>
            <a:lvl3pPr marL="838200" indent="-265113" algn="l" rtl="0" eaLnBrk="0" fontAlgn="base" hangingPunct="0">
              <a:spcBef>
                <a:spcPct val="25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3pPr>
            <a:lvl4pPr marL="1020763" indent="-180975" algn="l" rtl="0" eaLnBrk="0" fontAlgn="base" hangingPunct="0">
              <a:spcBef>
                <a:spcPct val="0"/>
              </a:spcBef>
              <a:spcAft>
                <a:spcPct val="30000"/>
              </a:spcAft>
              <a:buClr>
                <a:schemeClr val="tx1"/>
              </a:buClr>
              <a:buSzPct val="90000"/>
              <a:buFont typeface="Arial" panose="020B0604020202020204" pitchFamily="34" charset="0"/>
              <a:buChar char="•"/>
              <a:defRPr sz="1400" kern="1200">
                <a:solidFill>
                  <a:schemeClr val="tx1"/>
                </a:solidFill>
                <a:latin typeface="+mn-lt"/>
                <a:ea typeface="+mn-ea"/>
                <a:cs typeface="+mn-cs"/>
              </a:defRPr>
            </a:lvl4pPr>
            <a:lvl5pPr marL="1327150" indent="-249238" algn="l" rtl="0" eaLnBrk="0" fontAlgn="base" hangingPunct="0">
              <a:spcBef>
                <a:spcPct val="0"/>
              </a:spcBef>
              <a:spcAft>
                <a:spcPct val="65000"/>
              </a:spcAft>
              <a:buChar char="»"/>
              <a:defRPr sz="14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50000"/>
              </a:lnSpc>
              <a:buFontTx/>
              <a:buNone/>
            </a:pPr>
            <a:r>
              <a:rPr lang="nl-NL" altLang="nl-NL" sz="1800" dirty="0"/>
              <a:t>HIsarna offers a </a:t>
            </a:r>
            <a:r>
              <a:rPr lang="nl-NL" altLang="nl-NL" sz="1800" dirty="0" err="1"/>
              <a:t>combination</a:t>
            </a:r>
            <a:r>
              <a:rPr lang="nl-NL" altLang="nl-NL" sz="1800" dirty="0"/>
              <a:t> of </a:t>
            </a:r>
            <a:r>
              <a:rPr lang="nl-NL" altLang="nl-NL" sz="1800" b="1" dirty="0" err="1">
                <a:solidFill>
                  <a:schemeClr val="tx2"/>
                </a:solidFill>
              </a:rPr>
              <a:t>environmental</a:t>
            </a:r>
            <a:r>
              <a:rPr lang="nl-NL" altLang="nl-NL" sz="1800" dirty="0"/>
              <a:t> </a:t>
            </a:r>
            <a:r>
              <a:rPr lang="nl-NL" altLang="nl-NL" sz="1800" dirty="0" err="1"/>
              <a:t>and</a:t>
            </a:r>
            <a:r>
              <a:rPr lang="nl-NL" altLang="nl-NL" sz="1800" dirty="0"/>
              <a:t> </a:t>
            </a:r>
            <a:r>
              <a:rPr lang="nl-NL" altLang="nl-NL" sz="1800" b="1" dirty="0" err="1">
                <a:solidFill>
                  <a:schemeClr val="tx2"/>
                </a:solidFill>
              </a:rPr>
              <a:t>economic</a:t>
            </a:r>
            <a:r>
              <a:rPr lang="nl-NL" altLang="nl-NL" sz="1800" dirty="0"/>
              <a:t> benefits</a:t>
            </a:r>
          </a:p>
          <a:p>
            <a:pPr marL="0" indent="0" eaLnBrk="1" hangingPunct="1">
              <a:buNone/>
            </a:pPr>
            <a:endParaRPr lang="en-GB" altLang="nl-NL" sz="2000" dirty="0"/>
          </a:p>
        </p:txBody>
      </p:sp>
      <p:pic>
        <p:nvPicPr>
          <p:cNvPr id="38" name="Picture 37"/>
          <p:cNvPicPr>
            <a:picLocks noChangeAspect="1"/>
          </p:cNvPicPr>
          <p:nvPr/>
        </p:nvPicPr>
        <p:blipFill>
          <a:blip r:embed="rId3"/>
          <a:stretch>
            <a:fillRect/>
          </a:stretch>
        </p:blipFill>
        <p:spPr>
          <a:xfrm>
            <a:off x="245531" y="2119252"/>
            <a:ext cx="2072263" cy="3562015"/>
          </a:xfrm>
          <a:prstGeom prst="rect">
            <a:avLst/>
          </a:prstGeom>
        </p:spPr>
      </p:pic>
    </p:spTree>
    <p:extLst>
      <p:ext uri="{BB962C8B-B14F-4D97-AF65-F5344CB8AC3E}">
        <p14:creationId xmlns:p14="http://schemas.microsoft.com/office/powerpoint/2010/main" val="25788273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sz="half" idx="1"/>
          </p:nvPr>
        </p:nvSpPr>
        <p:spPr>
          <a:xfrm>
            <a:off x="401638" y="786380"/>
            <a:ext cx="5005388" cy="5689033"/>
          </a:xfrm>
        </p:spPr>
        <p:txBody>
          <a:bodyPr/>
          <a:lstStyle/>
          <a:p>
            <a:pPr eaLnBrk="1" hangingPunct="1"/>
            <a:r>
              <a:rPr lang="en-GB" altLang="nl-NL" sz="1800" dirty="0"/>
              <a:t>HIsarna uses fluxes for getting the right slag chemistry:</a:t>
            </a:r>
          </a:p>
          <a:p>
            <a:pPr lvl="1" eaLnBrk="1" hangingPunct="1"/>
            <a:r>
              <a:rPr lang="en-GB" altLang="nl-NL" sz="1600" dirty="0"/>
              <a:t>Limestone	- Pre-mix with iron ore</a:t>
            </a:r>
          </a:p>
          <a:p>
            <a:pPr lvl="1" eaLnBrk="1" hangingPunct="1"/>
            <a:r>
              <a:rPr lang="en-GB" altLang="nl-NL" sz="1600" dirty="0"/>
              <a:t>Dolomite	- Pre-mix with iron ore</a:t>
            </a:r>
          </a:p>
          <a:p>
            <a:pPr lvl="1" eaLnBrk="1" hangingPunct="1"/>
            <a:r>
              <a:rPr lang="en-GB" altLang="nl-NL" sz="1600" dirty="0"/>
              <a:t>Burnt lime	- ‘Finishing touch’</a:t>
            </a:r>
          </a:p>
          <a:p>
            <a:pPr eaLnBrk="1" hangingPunct="1"/>
            <a:endParaRPr lang="en-GB" altLang="nl-NL" sz="1800" dirty="0"/>
          </a:p>
          <a:p>
            <a:pPr eaLnBrk="1" hangingPunct="1"/>
            <a:r>
              <a:rPr lang="en-GB" altLang="nl-NL" sz="1800" dirty="0"/>
              <a:t>Replacing these fluxes with other sources of </a:t>
            </a:r>
            <a:r>
              <a:rPr lang="en-GB" altLang="nl-NL" sz="1800" dirty="0" err="1"/>
              <a:t>CaO</a:t>
            </a:r>
            <a:r>
              <a:rPr lang="en-GB" altLang="nl-NL" sz="1800" dirty="0"/>
              <a:t> and MgO:</a:t>
            </a:r>
          </a:p>
          <a:p>
            <a:pPr lvl="1" eaLnBrk="1" hangingPunct="1"/>
            <a:r>
              <a:rPr lang="en-GB" altLang="nl-NL" sz="1600" dirty="0"/>
              <a:t>Reduce costs</a:t>
            </a:r>
          </a:p>
          <a:p>
            <a:pPr lvl="1" eaLnBrk="1" hangingPunct="1"/>
            <a:r>
              <a:rPr lang="en-GB" altLang="nl-NL" sz="1600" dirty="0"/>
              <a:t>Lower CO</a:t>
            </a:r>
            <a:r>
              <a:rPr lang="en-GB" altLang="nl-NL" sz="1600" baseline="-25000" dirty="0"/>
              <a:t>2</a:t>
            </a:r>
            <a:r>
              <a:rPr lang="en-GB" altLang="nl-NL" sz="1600" dirty="0"/>
              <a:t> foot print</a:t>
            </a:r>
          </a:p>
          <a:p>
            <a:pPr eaLnBrk="1" hangingPunct="1"/>
            <a:endParaRPr lang="en-GB" altLang="nl-NL" sz="1800" dirty="0"/>
          </a:p>
          <a:p>
            <a:pPr eaLnBrk="1" hangingPunct="1"/>
            <a:r>
              <a:rPr lang="en-GB" altLang="nl-NL" sz="1800" dirty="0"/>
              <a:t>LD-slag is characterised by:</a:t>
            </a:r>
          </a:p>
          <a:p>
            <a:pPr lvl="1" eaLnBrk="1" hangingPunct="1"/>
            <a:r>
              <a:rPr lang="en-GB" altLang="nl-NL" sz="1600" dirty="0"/>
              <a:t>Calcined</a:t>
            </a:r>
          </a:p>
          <a:p>
            <a:pPr lvl="1" eaLnBrk="1" hangingPunct="1"/>
            <a:r>
              <a:rPr lang="en-GB" altLang="nl-NL" sz="1600" dirty="0"/>
              <a:t>Containing </a:t>
            </a:r>
            <a:r>
              <a:rPr lang="en-GB" altLang="nl-NL" sz="1600" dirty="0" err="1"/>
              <a:t>CaO</a:t>
            </a:r>
            <a:r>
              <a:rPr lang="en-GB" altLang="nl-NL" sz="1600" dirty="0"/>
              <a:t>: ~ 40 %</a:t>
            </a:r>
            <a:r>
              <a:rPr lang="en-GB" altLang="nl-NL" sz="1600" dirty="0" err="1"/>
              <a:t>wt</a:t>
            </a:r>
            <a:endParaRPr lang="en-GB" altLang="nl-NL" sz="1600" dirty="0"/>
          </a:p>
          <a:p>
            <a:pPr lvl="2" eaLnBrk="1" hangingPunct="1"/>
            <a:r>
              <a:rPr lang="en-GB" altLang="nl-NL" sz="1400" dirty="0"/>
              <a:t>B2 basicity ratio: </a:t>
            </a:r>
            <a:r>
              <a:rPr lang="en-GB" altLang="nl-NL" sz="1400" dirty="0" err="1"/>
              <a:t>CaO</a:t>
            </a:r>
            <a:r>
              <a:rPr lang="en-GB" altLang="nl-NL" sz="1400" dirty="0"/>
              <a:t>/SiO</a:t>
            </a:r>
            <a:r>
              <a:rPr lang="en-GB" altLang="nl-NL" sz="1400" baseline="-25000" dirty="0"/>
              <a:t>2</a:t>
            </a:r>
            <a:r>
              <a:rPr lang="en-GB" altLang="nl-NL" sz="1400" dirty="0"/>
              <a:t> ~ 3</a:t>
            </a:r>
          </a:p>
          <a:p>
            <a:pPr lvl="1" eaLnBrk="1" hangingPunct="1"/>
            <a:r>
              <a:rPr lang="en-GB" altLang="nl-NL" sz="1600" dirty="0"/>
              <a:t>Containing MgO: ~ 7 %</a:t>
            </a:r>
            <a:r>
              <a:rPr lang="en-GB" altLang="nl-NL" sz="1600" dirty="0" err="1"/>
              <a:t>wt</a:t>
            </a:r>
            <a:endParaRPr lang="en-GB" altLang="nl-NL" sz="1600" dirty="0"/>
          </a:p>
          <a:p>
            <a:pPr lvl="1" eaLnBrk="1" hangingPunct="1"/>
            <a:r>
              <a:rPr lang="en-GB" altLang="nl-NL" sz="1600" dirty="0"/>
              <a:t>Containing Fe-units: ~ 18 %</a:t>
            </a:r>
            <a:r>
              <a:rPr lang="en-GB" altLang="nl-NL" sz="1600" dirty="0" err="1"/>
              <a:t>wt</a:t>
            </a:r>
            <a:endParaRPr lang="en-GB" altLang="nl-NL" sz="1600" dirty="0"/>
          </a:p>
          <a:p>
            <a:pPr lvl="1" eaLnBrk="1" hangingPunct="1"/>
            <a:r>
              <a:rPr lang="en-GB" altLang="nl-NL" sz="1600" dirty="0"/>
              <a:t>P</a:t>
            </a:r>
            <a:r>
              <a:rPr lang="en-GB" altLang="nl-NL" sz="1600" baseline="-25000" dirty="0"/>
              <a:t>2</a:t>
            </a:r>
            <a:r>
              <a:rPr lang="en-GB" altLang="nl-NL" sz="1600" dirty="0"/>
              <a:t>O</a:t>
            </a:r>
            <a:r>
              <a:rPr lang="en-GB" altLang="nl-NL" sz="1600" baseline="-25000" dirty="0"/>
              <a:t>5</a:t>
            </a:r>
            <a:r>
              <a:rPr lang="en-GB" altLang="nl-NL" sz="1600" dirty="0"/>
              <a:t>: ~ 1.5 %</a:t>
            </a:r>
            <a:r>
              <a:rPr lang="en-GB" altLang="nl-NL" sz="1600" dirty="0" err="1"/>
              <a:t>wt</a:t>
            </a:r>
            <a:endParaRPr lang="en-GB" altLang="nl-NL" sz="1600" dirty="0"/>
          </a:p>
          <a:p>
            <a:pPr marL="290512" lvl="1" indent="0" eaLnBrk="1" hangingPunct="1">
              <a:buNone/>
            </a:pPr>
            <a:endParaRPr lang="en-GB" altLang="nl-NL" sz="1600" dirty="0"/>
          </a:p>
          <a:p>
            <a:pPr eaLnBrk="1" hangingPunct="1"/>
            <a:endParaRPr lang="en-GB" altLang="nl-NL" sz="1800" dirty="0"/>
          </a:p>
          <a:p>
            <a:pPr eaLnBrk="1" hangingPunct="1"/>
            <a:endParaRPr lang="en-GB" altLang="nl-NL" sz="1800" dirty="0"/>
          </a:p>
          <a:p>
            <a:pPr lvl="1" eaLnBrk="1" hangingPunct="1"/>
            <a:endParaRPr lang="en-GB" altLang="nl-NL" sz="1600" dirty="0"/>
          </a:p>
          <a:p>
            <a:pPr eaLnBrk="1" hangingPunct="1"/>
            <a:endParaRPr lang="en-GB" altLang="nl-NL" sz="1800" dirty="0"/>
          </a:p>
          <a:p>
            <a:pPr lvl="1" eaLnBrk="1" hangingPunct="1"/>
            <a:endParaRPr lang="en-GB" altLang="nl-NL" sz="1600" dirty="0"/>
          </a:p>
          <a:p>
            <a:pPr marL="290512" lvl="1" indent="0" eaLnBrk="1" hangingPunct="1">
              <a:buNone/>
            </a:pPr>
            <a:endParaRPr lang="en-GB" altLang="nl-NL" sz="1600" dirty="0"/>
          </a:p>
          <a:p>
            <a:pPr lvl="2" eaLnBrk="1" hangingPunct="1"/>
            <a:endParaRPr lang="en-GB" altLang="nl-NL" sz="1800" dirty="0"/>
          </a:p>
          <a:p>
            <a:pPr eaLnBrk="1" hangingPunct="1">
              <a:buFontTx/>
              <a:buNone/>
            </a:pPr>
            <a:endParaRPr lang="en-GB" altLang="nl-NL" sz="2000" dirty="0"/>
          </a:p>
        </p:txBody>
      </p:sp>
      <p:sp>
        <p:nvSpPr>
          <p:cNvPr id="5" name="Slide Number Placeholder 4"/>
          <p:cNvSpPr>
            <a:spLocks noGrp="1"/>
          </p:cNvSpPr>
          <p:nvPr>
            <p:ph type="sldNum" sz="quarter" idx="10"/>
          </p:nvPr>
        </p:nvSpPr>
        <p:spPr/>
        <p:txBody>
          <a:bodyPr/>
          <a:lstStyle/>
          <a:p>
            <a:pPr>
              <a:defRPr/>
            </a:pPr>
            <a:fld id="{AD34CC43-344C-49F8-BF8C-3E6541012026}" type="slidenum">
              <a:rPr lang="en-GB" altLang="nl-NL"/>
              <a:pPr>
                <a:defRPr/>
              </a:pPr>
              <a:t>8</a:t>
            </a:fld>
            <a:endParaRPr lang="en-GB" altLang="nl-NL"/>
          </a:p>
        </p:txBody>
      </p:sp>
      <p:sp>
        <p:nvSpPr>
          <p:cNvPr id="7171" name="Rectangle 2"/>
          <p:cNvSpPr>
            <a:spLocks noGrp="1" noChangeArrowheads="1"/>
          </p:cNvSpPr>
          <p:nvPr>
            <p:ph type="title"/>
          </p:nvPr>
        </p:nvSpPr>
        <p:spPr/>
        <p:txBody>
          <a:bodyPr/>
          <a:lstStyle/>
          <a:p>
            <a:pPr eaLnBrk="1" hangingPunct="1"/>
            <a:r>
              <a:rPr lang="en-GB" altLang="nl-NL" sz="2400" dirty="0"/>
              <a:t>2.1 Hot metal and slag chemistry</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4002" t="-152" r="54938" b="2599"/>
          <a:stretch/>
        </p:blipFill>
        <p:spPr>
          <a:xfrm>
            <a:off x="5448300" y="1016000"/>
            <a:ext cx="3695700" cy="5854700"/>
          </a:xfrm>
          <a:prstGeom prst="rect">
            <a:avLst/>
          </a:prstGeom>
        </p:spPr>
      </p:pic>
    </p:spTree>
    <p:extLst>
      <p:ext uri="{BB962C8B-B14F-4D97-AF65-F5344CB8AC3E}">
        <p14:creationId xmlns:p14="http://schemas.microsoft.com/office/powerpoint/2010/main" val="187714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sz="half" idx="1"/>
          </p:nvPr>
        </p:nvSpPr>
        <p:spPr>
          <a:xfrm>
            <a:off x="419100" y="906011"/>
            <a:ext cx="5005388" cy="5285239"/>
          </a:xfrm>
        </p:spPr>
        <p:txBody>
          <a:bodyPr/>
          <a:lstStyle/>
          <a:p>
            <a:pPr eaLnBrk="1" hangingPunct="1"/>
            <a:r>
              <a:rPr lang="en-GB" altLang="nl-NL" sz="1800" dirty="0" err="1"/>
              <a:t>FeOx</a:t>
            </a:r>
            <a:r>
              <a:rPr lang="en-GB" altLang="nl-NL" sz="1800" dirty="0"/>
              <a:t> level in different slags:</a:t>
            </a:r>
          </a:p>
          <a:p>
            <a:pPr lvl="1" eaLnBrk="1" hangingPunct="1"/>
            <a:r>
              <a:rPr lang="en-GB" altLang="nl-NL" sz="1600" dirty="0"/>
              <a:t>Blast Furnace: ~ 0.3 %</a:t>
            </a:r>
            <a:r>
              <a:rPr lang="en-GB" altLang="nl-NL" sz="1600" dirty="0" err="1"/>
              <a:t>wt</a:t>
            </a:r>
            <a:endParaRPr lang="en-GB" altLang="nl-NL" sz="1600" dirty="0"/>
          </a:p>
          <a:p>
            <a:pPr lvl="1" eaLnBrk="1" hangingPunct="1"/>
            <a:r>
              <a:rPr lang="en-GB" altLang="nl-NL" sz="1600" dirty="0"/>
              <a:t>HIsarna: ~ 4-5 %</a:t>
            </a:r>
            <a:r>
              <a:rPr lang="en-GB" altLang="nl-NL" sz="1600" dirty="0" err="1"/>
              <a:t>wt</a:t>
            </a:r>
            <a:endParaRPr lang="en-GB" altLang="nl-NL" sz="1600" dirty="0"/>
          </a:p>
          <a:p>
            <a:pPr lvl="1" eaLnBrk="1" hangingPunct="1"/>
            <a:r>
              <a:rPr lang="en-GB" altLang="nl-NL" sz="1600" dirty="0"/>
              <a:t>Steel convertor: ~ 20 %</a:t>
            </a:r>
            <a:r>
              <a:rPr lang="en-GB" altLang="nl-NL" sz="1600" dirty="0" err="1"/>
              <a:t>wt</a:t>
            </a:r>
            <a:endParaRPr lang="en-GB" altLang="nl-NL" sz="1600" dirty="0"/>
          </a:p>
          <a:p>
            <a:pPr marL="290512" lvl="1" indent="0" eaLnBrk="1" hangingPunct="1">
              <a:buNone/>
            </a:pPr>
            <a:endParaRPr lang="en-GB" altLang="nl-NL" sz="1600" dirty="0"/>
          </a:p>
          <a:p>
            <a:pPr marL="293687" indent="-285750" eaLnBrk="1" hangingPunct="1"/>
            <a:r>
              <a:rPr lang="en-GB" altLang="nl-NL" sz="1800" dirty="0" err="1"/>
              <a:t>FeOx</a:t>
            </a:r>
            <a:r>
              <a:rPr lang="en-GB" altLang="nl-NL" sz="1800" dirty="0"/>
              <a:t> level influences the partition of elements - such as P and Mn – over hot metal and slag:</a:t>
            </a:r>
          </a:p>
          <a:p>
            <a:pPr marL="576262" lvl="1" indent="-285750" eaLnBrk="1" hangingPunct="1"/>
            <a:r>
              <a:rPr lang="en-GB" altLang="nl-NL" sz="1600" dirty="0"/>
              <a:t>Blast furnace HM: P typically 0.05-0.10 %</a:t>
            </a:r>
          </a:p>
          <a:p>
            <a:pPr marL="576262" lvl="1" indent="-285750" eaLnBrk="1" hangingPunct="1"/>
            <a:r>
              <a:rPr lang="en-GB" altLang="nl-NL" sz="1600" dirty="0"/>
              <a:t>HIsarna HM: P typically 0.02 %</a:t>
            </a:r>
          </a:p>
          <a:p>
            <a:pPr marL="576262" lvl="1" indent="-285750" eaLnBrk="1" hangingPunct="1"/>
            <a:r>
              <a:rPr lang="en-GB" altLang="nl-NL" sz="1600" dirty="0"/>
              <a:t>Convertor (steel): P typically 0.007-0.02 %</a:t>
            </a:r>
          </a:p>
          <a:p>
            <a:pPr marL="290512" lvl="1" indent="0" eaLnBrk="1" hangingPunct="1">
              <a:buNone/>
            </a:pPr>
            <a:r>
              <a:rPr lang="en-GB" altLang="nl-NL" sz="1600" dirty="0"/>
              <a:t>(Note that P-levels depend on raw material input)</a:t>
            </a:r>
          </a:p>
          <a:p>
            <a:pPr eaLnBrk="1" hangingPunct="1"/>
            <a:endParaRPr lang="en-GB" altLang="nl-NL" sz="1800" dirty="0"/>
          </a:p>
          <a:p>
            <a:pPr eaLnBrk="1" hangingPunct="1"/>
            <a:r>
              <a:rPr lang="en-GB" altLang="nl-NL" sz="1800" dirty="0"/>
              <a:t>HIsarna slag is better capable of dealing with increased P input than a blast furnace. </a:t>
            </a:r>
          </a:p>
          <a:p>
            <a:pPr eaLnBrk="1" hangingPunct="1"/>
            <a:endParaRPr lang="en-GB" altLang="nl-NL" sz="1800" dirty="0"/>
          </a:p>
          <a:p>
            <a:pPr eaLnBrk="1" hangingPunct="1"/>
            <a:r>
              <a:rPr lang="en-GB" altLang="nl-NL" sz="1800" dirty="0"/>
              <a:t>HIsarna is less effective in S removal than a blast furnace, but this can be done before the steelmaking step</a:t>
            </a:r>
          </a:p>
          <a:p>
            <a:pPr eaLnBrk="1" hangingPunct="1"/>
            <a:endParaRPr lang="en-GB" altLang="nl-NL" sz="1800" dirty="0"/>
          </a:p>
          <a:p>
            <a:pPr eaLnBrk="1" hangingPunct="1"/>
            <a:endParaRPr lang="en-GB" altLang="nl-NL" sz="1800" dirty="0"/>
          </a:p>
          <a:p>
            <a:pPr eaLnBrk="1" hangingPunct="1"/>
            <a:endParaRPr lang="en-GB" altLang="nl-NL" sz="1800" dirty="0"/>
          </a:p>
          <a:p>
            <a:pPr eaLnBrk="1" hangingPunct="1"/>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290512" lvl="1" indent="0" eaLnBrk="1" hangingPunct="1">
              <a:buNone/>
            </a:pPr>
            <a:endParaRPr lang="en-GB" altLang="nl-NL" sz="1800" dirty="0"/>
          </a:p>
          <a:p>
            <a:pPr marL="0" indent="0" eaLnBrk="1" hangingPunct="1">
              <a:buNone/>
            </a:pPr>
            <a:endParaRPr lang="en-GB" altLang="nl-NL" sz="2000" dirty="0"/>
          </a:p>
          <a:p>
            <a:pPr marL="290512" lvl="1" indent="0" eaLnBrk="1" hangingPunct="1">
              <a:buNone/>
            </a:pPr>
            <a:endParaRPr lang="en-GB" altLang="nl-NL" sz="1800" dirty="0"/>
          </a:p>
          <a:p>
            <a:pPr marL="290512" lvl="1" indent="0" eaLnBrk="1" hangingPunct="1">
              <a:buNone/>
            </a:pPr>
            <a:endParaRPr lang="en-GB" altLang="nl-NL" sz="2000" dirty="0"/>
          </a:p>
          <a:p>
            <a:pPr lvl="1" eaLnBrk="1" hangingPunct="1"/>
            <a:endParaRPr lang="en-GB" altLang="nl-NL" sz="1600" dirty="0"/>
          </a:p>
          <a:p>
            <a:pPr eaLnBrk="1" hangingPunct="1"/>
            <a:endParaRPr lang="en-GB" altLang="nl-NL" sz="1800" dirty="0"/>
          </a:p>
          <a:p>
            <a:pPr lvl="1" eaLnBrk="1" hangingPunct="1"/>
            <a:endParaRPr lang="en-GB" altLang="nl-NL" sz="1600" dirty="0"/>
          </a:p>
          <a:p>
            <a:pPr marL="290512" lvl="1" indent="0" eaLnBrk="1" hangingPunct="1">
              <a:buNone/>
            </a:pPr>
            <a:endParaRPr lang="en-GB" altLang="nl-NL" sz="1600" dirty="0"/>
          </a:p>
          <a:p>
            <a:pPr lvl="2" eaLnBrk="1" hangingPunct="1"/>
            <a:endParaRPr lang="en-GB" altLang="nl-NL" sz="1800" dirty="0"/>
          </a:p>
          <a:p>
            <a:pPr eaLnBrk="1" hangingPunct="1">
              <a:buFontTx/>
              <a:buNone/>
            </a:pPr>
            <a:endParaRPr lang="en-GB" altLang="nl-NL" sz="2000" dirty="0"/>
          </a:p>
        </p:txBody>
      </p:sp>
      <p:sp>
        <p:nvSpPr>
          <p:cNvPr id="5" name="Slide Number Placeholder 4"/>
          <p:cNvSpPr>
            <a:spLocks noGrp="1"/>
          </p:cNvSpPr>
          <p:nvPr>
            <p:ph type="sldNum" sz="quarter" idx="10"/>
          </p:nvPr>
        </p:nvSpPr>
        <p:spPr/>
        <p:txBody>
          <a:bodyPr/>
          <a:lstStyle/>
          <a:p>
            <a:pPr>
              <a:defRPr/>
            </a:pPr>
            <a:fld id="{AD34CC43-344C-49F8-BF8C-3E6541012026}" type="slidenum">
              <a:rPr lang="en-GB" altLang="nl-NL"/>
              <a:pPr>
                <a:defRPr/>
              </a:pPr>
              <a:t>9</a:t>
            </a:fld>
            <a:endParaRPr lang="en-GB" altLang="nl-NL"/>
          </a:p>
        </p:txBody>
      </p:sp>
      <p:sp>
        <p:nvSpPr>
          <p:cNvPr id="7171" name="Rectangle 2"/>
          <p:cNvSpPr>
            <a:spLocks noGrp="1" noChangeArrowheads="1"/>
          </p:cNvSpPr>
          <p:nvPr>
            <p:ph type="title"/>
          </p:nvPr>
        </p:nvSpPr>
        <p:spPr/>
        <p:txBody>
          <a:bodyPr/>
          <a:lstStyle/>
          <a:p>
            <a:pPr eaLnBrk="1" hangingPunct="1"/>
            <a:r>
              <a:rPr lang="en-GB" altLang="nl-NL" sz="2400" dirty="0"/>
              <a:t>2.2 Hot metal and slag chemistry</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4002" t="-152" r="54938" b="2599"/>
          <a:stretch/>
        </p:blipFill>
        <p:spPr>
          <a:xfrm>
            <a:off x="5448300" y="1016000"/>
            <a:ext cx="3695700" cy="5854700"/>
          </a:xfrm>
          <a:prstGeom prst="rect">
            <a:avLst/>
          </a:prstGeom>
        </p:spPr>
      </p:pic>
    </p:spTree>
    <p:extLst>
      <p:ext uri="{BB962C8B-B14F-4D97-AF65-F5344CB8AC3E}">
        <p14:creationId xmlns:p14="http://schemas.microsoft.com/office/powerpoint/2010/main" val="3469707629"/>
      </p:ext>
    </p:extLst>
  </p:cSld>
  <p:clrMapOvr>
    <a:masterClrMapping/>
  </p:clrMapOvr>
</p:sld>
</file>

<file path=ppt/theme/theme1.xml><?xml version="1.0" encoding="utf-8"?>
<a:theme xmlns:a="http://schemas.openxmlformats.org/drawingml/2006/main" name="Tata_Steel_RDT_template">
  <a:themeElements>
    <a:clrScheme name="Tata_Steel_RDT_template 2">
      <a:dk1>
        <a:srgbClr val="000000"/>
      </a:dk1>
      <a:lt1>
        <a:srgbClr val="FFFFFF"/>
      </a:lt1>
      <a:dk2>
        <a:srgbClr val="3D7EDB"/>
      </a:dk2>
      <a:lt2>
        <a:srgbClr val="999999"/>
      </a:lt2>
      <a:accent1>
        <a:srgbClr val="002B45"/>
      </a:accent1>
      <a:accent2>
        <a:srgbClr val="0083A9"/>
      </a:accent2>
      <a:accent3>
        <a:srgbClr val="FFFFFF"/>
      </a:accent3>
      <a:accent4>
        <a:srgbClr val="000000"/>
      </a:accent4>
      <a:accent5>
        <a:srgbClr val="AAACB0"/>
      </a:accent5>
      <a:accent6>
        <a:srgbClr val="007699"/>
      </a:accent6>
      <a:hlink>
        <a:srgbClr val="009900"/>
      </a:hlink>
      <a:folHlink>
        <a:srgbClr val="FF0000"/>
      </a:folHlink>
    </a:clrScheme>
    <a:fontScheme name="Tata_Steel_RDT_templat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ata_Steel_RDT_template 1">
        <a:dk1>
          <a:srgbClr val="000000"/>
        </a:dk1>
        <a:lt1>
          <a:srgbClr val="FFFFFF"/>
        </a:lt1>
        <a:dk2>
          <a:srgbClr val="4C83C3"/>
        </a:dk2>
        <a:lt2>
          <a:srgbClr val="999999"/>
        </a:lt2>
        <a:accent1>
          <a:srgbClr val="002B45"/>
        </a:accent1>
        <a:accent2>
          <a:srgbClr val="0083A9"/>
        </a:accent2>
        <a:accent3>
          <a:srgbClr val="FFFFFF"/>
        </a:accent3>
        <a:accent4>
          <a:srgbClr val="000000"/>
        </a:accent4>
        <a:accent5>
          <a:srgbClr val="AAACB0"/>
        </a:accent5>
        <a:accent6>
          <a:srgbClr val="007699"/>
        </a:accent6>
        <a:hlink>
          <a:srgbClr val="009900"/>
        </a:hlink>
        <a:folHlink>
          <a:srgbClr val="FF0000"/>
        </a:folHlink>
      </a:clrScheme>
      <a:clrMap bg1="lt1" tx1="dk1" bg2="lt2" tx2="dk2" accent1="accent1" accent2="accent2" accent3="accent3" accent4="accent4" accent5="accent5" accent6="accent6" hlink="hlink" folHlink="folHlink"/>
    </a:extraClrScheme>
    <a:extraClrScheme>
      <a:clrScheme name="Tata_Steel_RDT_template 2">
        <a:dk1>
          <a:srgbClr val="000000"/>
        </a:dk1>
        <a:lt1>
          <a:srgbClr val="FFFFFF"/>
        </a:lt1>
        <a:dk2>
          <a:srgbClr val="3D7EDB"/>
        </a:dk2>
        <a:lt2>
          <a:srgbClr val="999999"/>
        </a:lt2>
        <a:accent1>
          <a:srgbClr val="002B45"/>
        </a:accent1>
        <a:accent2>
          <a:srgbClr val="0083A9"/>
        </a:accent2>
        <a:accent3>
          <a:srgbClr val="FFFFFF"/>
        </a:accent3>
        <a:accent4>
          <a:srgbClr val="000000"/>
        </a:accent4>
        <a:accent5>
          <a:srgbClr val="AAACB0"/>
        </a:accent5>
        <a:accent6>
          <a:srgbClr val="007699"/>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Tata_Steel_RDT_template</Template>
  <TotalTime>0</TotalTime>
  <Words>1078</Words>
  <Application>Microsoft Office PowerPoint</Application>
  <PresentationFormat>On-screen Show (4:3)</PresentationFormat>
  <Paragraphs>249</Paragraphs>
  <Slides>13</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ＭＳ Ｐゴシック</vt:lpstr>
      <vt:lpstr>Arial</vt:lpstr>
      <vt:lpstr>Tahoma</vt:lpstr>
      <vt:lpstr>Tata_Steel_RDT_template</vt:lpstr>
      <vt:lpstr>ClipArt</vt:lpstr>
      <vt:lpstr>PowerPoint Presentation</vt:lpstr>
      <vt:lpstr>Content</vt:lpstr>
      <vt:lpstr>1.1 HIsarna development</vt:lpstr>
      <vt:lpstr>PowerPoint Presentation</vt:lpstr>
      <vt:lpstr>1.3 Comparison BF route - HIsarna  </vt:lpstr>
      <vt:lpstr>1.4. HIsarna – process layout</vt:lpstr>
      <vt:lpstr>1.5 HIsarna – Benefits</vt:lpstr>
      <vt:lpstr>2.1 Hot metal and slag chemistry</vt:lpstr>
      <vt:lpstr>2.2 Hot metal and slag chemistry</vt:lpstr>
      <vt:lpstr>3.1 Effect of LD-slag on ore feed fluxing</vt:lpstr>
      <vt:lpstr>3.2 HIsarna plant trials using LD-slag</vt:lpstr>
      <vt:lpstr>4. Conclusions / outlook</vt:lpstr>
      <vt:lpstr>Acknowledgements</vt:lpstr>
    </vt:vector>
  </TitlesOfParts>
  <Company>Tata Steel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HIsarna technology status March 2014</dc:title>
  <dc:creator>a596890</dc:creator>
  <cp:lastModifiedBy>Zeilstra, Christiaan</cp:lastModifiedBy>
  <cp:revision>228</cp:revision>
  <dcterms:created xsi:type="dcterms:W3CDTF">2014-02-27T12:25:38Z</dcterms:created>
  <dcterms:modified xsi:type="dcterms:W3CDTF">2019-04-02T18:53:14Z</dcterms:modified>
</cp:coreProperties>
</file>